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24"/>
  </p:handoutMasterIdLst>
  <p:sldIdLst>
    <p:sldId id="257" r:id="rId3"/>
    <p:sldId id="293" r:id="rId4"/>
    <p:sldId id="295" r:id="rId6"/>
    <p:sldId id="260" r:id="rId7"/>
    <p:sldId id="283" r:id="rId8"/>
    <p:sldId id="265" r:id="rId9"/>
    <p:sldId id="284" r:id="rId10"/>
    <p:sldId id="297" r:id="rId11"/>
    <p:sldId id="285" r:id="rId12"/>
    <p:sldId id="286" r:id="rId13"/>
    <p:sldId id="300" r:id="rId14"/>
    <p:sldId id="262" r:id="rId15"/>
    <p:sldId id="259" r:id="rId16"/>
    <p:sldId id="282" r:id="rId17"/>
    <p:sldId id="263" r:id="rId18"/>
    <p:sldId id="287" r:id="rId19"/>
    <p:sldId id="268" r:id="rId20"/>
    <p:sldId id="278" r:id="rId21"/>
    <p:sldId id="301" r:id="rId22"/>
    <p:sldId id="270" r:id="rId23"/>
  </p:sldIdLst>
  <p:sldSz cx="9144000" cy="5143500" type="screen16x9"/>
  <p:notesSz cx="6858000" cy="9144000"/>
  <p:embeddedFontLst>
    <p:embeddedFont>
      <p:font typeface="Impact" panose="020B0806030902050204" pitchFamily="34" charset="0"/>
      <p:regular r:id="rId28"/>
    </p:embeddedFont>
    <p:embeddedFont>
      <p:font typeface="汉仪雅酷黑简" panose="00020600040101010101" charset="-122"/>
      <p:regular r:id="rId29"/>
    </p:embeddedFont>
    <p:embeddedFont>
      <p:font typeface="微软雅黑" panose="020B0503020204020204" pitchFamily="34" charset="-122"/>
      <p:regular r:id="rId30"/>
    </p:embeddedFont>
    <p:embeddedFont>
      <p:font typeface="Calibri" panose="020F0502020204030204" pitchFamily="34" charset="0"/>
      <p:regular r:id="rId31"/>
      <p:bold r:id="rId32"/>
      <p:italic r:id="rId33"/>
      <p:boldItalic r:id="rId34"/>
    </p:embeddedFont>
    <p:embeddedFont>
      <p:font typeface="华文中宋" panose="02010600040101010101" pitchFamily="2" charset="-122"/>
      <p:regular r:id="rId35"/>
    </p:embeddedFont>
    <p:embeddedFont>
      <p:font typeface="Calibri" panose="020F0502020204030204"/>
      <p:regular r:id="rId36"/>
      <p:bold r:id="rId37"/>
      <p:italic r:id="rId38"/>
      <p:boldItalic r:id="rId39"/>
    </p:embeddedFont>
    <p:embeddedFont>
      <p:font typeface="等线" panose="02010600030101010101" pitchFamily="2" charset="-122"/>
      <p:regular r:id="rId40"/>
    </p:embeddedFont>
    <p:embeddedFont>
      <p:font typeface="WPS灵秀黑" charset="-122"/>
      <p:regular r:id="rId41"/>
    </p:embeddedFont>
    <p:embeddedFont>
      <p:font typeface="Bahnschrift SemiLight Condensed" panose="020B0502040204020203" pitchFamily="34" charset="0"/>
      <p:regular r:id="rId42"/>
    </p:embeddedFont>
    <p:embeddedFont>
      <p:font typeface="Calibri Light" panose="020F0302020204030204" charset="0"/>
      <p:regular r:id="rId43"/>
      <p:italic r:id="rId44"/>
    </p:embeddedFont>
    <p:embeddedFont>
      <p:font typeface="Arial Black" panose="020B0A04020102020204" pitchFamily="34" charset="0"/>
      <p:bold r:id="rId45"/>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5" userDrawn="1">
          <p15:clr>
            <a:srgbClr val="A4A3A4"/>
          </p15:clr>
        </p15:guide>
        <p15:guide id="2" pos="2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9C"/>
    <a:srgbClr val="AE0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44" autoAdjust="0"/>
  </p:normalViewPr>
  <p:slideViewPr>
    <p:cSldViewPr snapToGrid="0" showGuides="1">
      <p:cViewPr varScale="1">
        <p:scale>
          <a:sx n="108" d="100"/>
          <a:sy n="108" d="100"/>
        </p:scale>
        <p:origin x="-734" y="-72"/>
      </p:cViewPr>
      <p:guideLst>
        <p:guide orient="horz" pos="1595"/>
        <p:guide pos="2799"/>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5" Type="http://schemas.openxmlformats.org/officeDocument/2006/relationships/font" Target="fonts/font18.fntdata"/><Relationship Id="rId44" Type="http://schemas.openxmlformats.org/officeDocument/2006/relationships/font" Target="fonts/font17.fntdata"/><Relationship Id="rId43" Type="http://schemas.openxmlformats.org/officeDocument/2006/relationships/font" Target="fonts/font16.fntdata"/><Relationship Id="rId42" Type="http://schemas.openxmlformats.org/officeDocument/2006/relationships/font" Target="fonts/font15.fntdata"/><Relationship Id="rId41" Type="http://schemas.openxmlformats.org/officeDocument/2006/relationships/font" Target="fonts/font14.fntdata"/><Relationship Id="rId40" Type="http://schemas.openxmlformats.org/officeDocument/2006/relationships/font" Target="fonts/font13.fntdata"/><Relationship Id="rId4" Type="http://schemas.openxmlformats.org/officeDocument/2006/relationships/slide" Target="slides/slide2.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94"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795"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E88AC-CA57-4DCB-A6C9-DB13BA6A719A}" type="datetimeFigureOut">
              <a:rPr lang="zh-CN" altLang="en-US" smtClean="0"/>
            </a:fld>
            <a:endParaRPr lang="zh-CN" altLang="en-US"/>
          </a:p>
        </p:txBody>
      </p:sp>
      <p:sp>
        <p:nvSpPr>
          <p:cNvPr id="1048796"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97"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98"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799"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6D590-AF61-4CDF-A470-9923399AC04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B4DF758-22CE-4A29-B556-527F3664D84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B4DF758-22CE-4A29-B556-527F3664D84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B4DF758-22CE-4A29-B556-527F3664D84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581"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1048582"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104858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584" name="Footer Placeholder 4"/>
          <p:cNvSpPr>
            <a:spLocks noGrp="1"/>
          </p:cNvSpPr>
          <p:nvPr>
            <p:ph type="ftr" sz="quarter" idx="11"/>
          </p:nvPr>
        </p:nvSpPr>
        <p:spPr/>
        <p:txBody>
          <a:bodyPr/>
          <a:lstStyle/>
          <a:p>
            <a:endParaRPr lang="zh-CN" altLang="en-US"/>
          </a:p>
        </p:txBody>
      </p:sp>
      <p:sp>
        <p:nvSpPr>
          <p:cNvPr id="104858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
        <p:nvSpPr>
          <p:cNvPr id="2" name="矩形 1"/>
          <p:cNvSpPr/>
          <p:nvPr userDrawn="1"/>
        </p:nvSpPr>
        <p:spPr>
          <a:xfrm>
            <a:off x="0" y="0"/>
            <a:ext cx="9144000" cy="5143500"/>
          </a:xfrm>
          <a:prstGeom prst="rect">
            <a:avLst/>
          </a:prstGeom>
          <a:solidFill>
            <a:schemeClr val="bg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78" name="Date Placeholder 1"/>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9" name="Footer Placeholder 2"/>
          <p:cNvSpPr>
            <a:spLocks noGrp="1"/>
          </p:cNvSpPr>
          <p:nvPr>
            <p:ph type="ftr" sz="quarter" idx="11"/>
          </p:nvPr>
        </p:nvSpPr>
        <p:spPr/>
        <p:txBody>
          <a:bodyPr/>
          <a:lstStyle/>
          <a:p>
            <a:endParaRPr lang="zh-CN" altLang="en-US"/>
          </a:p>
        </p:txBody>
      </p:sp>
      <p:sp>
        <p:nvSpPr>
          <p:cNvPr id="1048780" name="Slide Number Placeholder 3"/>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46"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1048747"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48"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749"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0" name="Footer Placeholder 5"/>
          <p:cNvSpPr>
            <a:spLocks noGrp="1"/>
          </p:cNvSpPr>
          <p:nvPr>
            <p:ph type="ftr" sz="quarter" idx="11"/>
          </p:nvPr>
        </p:nvSpPr>
        <p:spPr/>
        <p:txBody>
          <a:bodyPr/>
          <a:lstStyle/>
          <a:p>
            <a:endParaRPr lang="zh-CN" altLang="en-US"/>
          </a:p>
        </p:txBody>
      </p:sp>
      <p:sp>
        <p:nvSpPr>
          <p:cNvPr id="1048751"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7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104877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104877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1048775"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6" name="Footer Placeholder 5"/>
          <p:cNvSpPr>
            <a:spLocks noGrp="1"/>
          </p:cNvSpPr>
          <p:nvPr>
            <p:ph type="ftr" sz="quarter" idx="11"/>
          </p:nvPr>
        </p:nvSpPr>
        <p:spPr/>
        <p:txBody>
          <a:bodyPr/>
          <a:lstStyle/>
          <a:p>
            <a:endParaRPr lang="zh-CN" altLang="en-US"/>
          </a:p>
        </p:txBody>
      </p:sp>
      <p:sp>
        <p:nvSpPr>
          <p:cNvPr id="1048777"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41" name="Title 1"/>
          <p:cNvSpPr>
            <a:spLocks noGrp="1"/>
          </p:cNvSpPr>
          <p:nvPr>
            <p:ph type="title"/>
          </p:nvPr>
        </p:nvSpPr>
        <p:spPr/>
        <p:txBody>
          <a:bodyPr/>
          <a:lstStyle/>
          <a:p>
            <a:r>
              <a:rPr lang="zh-CN" altLang="en-US"/>
              <a:t>单击此处编辑母版标题样式</a:t>
            </a:r>
            <a:endParaRPr lang="en-US" dirty="0"/>
          </a:p>
        </p:txBody>
      </p:sp>
      <p:sp>
        <p:nvSpPr>
          <p:cNvPr id="1048742"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4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44" name="Footer Placeholder 4"/>
          <p:cNvSpPr>
            <a:spLocks noGrp="1"/>
          </p:cNvSpPr>
          <p:nvPr>
            <p:ph type="ftr" sz="quarter" idx="11"/>
          </p:nvPr>
        </p:nvSpPr>
        <p:spPr/>
        <p:txBody>
          <a:bodyPr/>
          <a:lstStyle/>
          <a:p>
            <a:endParaRPr lang="zh-CN" altLang="en-US"/>
          </a:p>
        </p:txBody>
      </p:sp>
      <p:sp>
        <p:nvSpPr>
          <p:cNvPr id="104874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8781"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1048782"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8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84" name="Footer Placeholder 4"/>
          <p:cNvSpPr>
            <a:spLocks noGrp="1"/>
          </p:cNvSpPr>
          <p:nvPr>
            <p:ph type="ftr" sz="quarter" idx="11"/>
          </p:nvPr>
        </p:nvSpPr>
        <p:spPr/>
        <p:txBody>
          <a:bodyPr/>
          <a:lstStyle/>
          <a:p>
            <a:endParaRPr lang="zh-CN" altLang="en-US"/>
          </a:p>
        </p:txBody>
      </p:sp>
      <p:sp>
        <p:nvSpPr>
          <p:cNvPr id="104878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1048756" name="Title 1"/>
          <p:cNvSpPr>
            <a:spLocks noGrp="1"/>
          </p:cNvSpPr>
          <p:nvPr>
            <p:ph type="title"/>
          </p:nvPr>
        </p:nvSpPr>
        <p:spPr/>
        <p:txBody>
          <a:bodyPr/>
          <a:lstStyle/>
          <a:p>
            <a:r>
              <a:rPr lang="zh-CN" altLang="en-US"/>
              <a:t>单击此处编辑母版标题样式</a:t>
            </a:r>
            <a:endParaRPr lang="en-US" dirty="0"/>
          </a:p>
        </p:txBody>
      </p:sp>
      <p:sp>
        <p:nvSpPr>
          <p:cNvPr id="1048757"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58"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9" name="Footer Placeholder 4"/>
          <p:cNvSpPr>
            <a:spLocks noGrp="1"/>
          </p:cNvSpPr>
          <p:nvPr>
            <p:ph type="ftr" sz="quarter" idx="11"/>
          </p:nvPr>
        </p:nvSpPr>
        <p:spPr/>
        <p:txBody>
          <a:bodyPr/>
          <a:lstStyle/>
          <a:p>
            <a:endParaRPr lang="zh-CN" altLang="en-US"/>
          </a:p>
        </p:txBody>
      </p:sp>
      <p:sp>
        <p:nvSpPr>
          <p:cNvPr id="1048760"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2097155" name="图片 9"/>
          <p:cNvPicPr>
            <a:picLocks noChangeAspect="1"/>
          </p:cNvPicPr>
          <p:nvPr userDrawn="1"/>
        </p:nvPicPr>
        <p:blipFill>
          <a:blip r:embed="rId2"/>
          <a:stretch>
            <a:fillRect/>
          </a:stretch>
        </p:blipFill>
        <p:spPr>
          <a:xfrm>
            <a:off x="0" y="2286"/>
            <a:ext cx="9144000" cy="5138928"/>
          </a:xfrm>
          <a:prstGeom prst="rect">
            <a:avLst/>
          </a:prstGeom>
        </p:spPr>
      </p:pic>
      <p:sp>
        <p:nvSpPr>
          <p:cNvPr id="1048600" name="矩形 10"/>
          <p:cNvSpPr/>
          <p:nvPr userDrawn="1"/>
        </p:nvSpPr>
        <p:spPr>
          <a:xfrm>
            <a:off x="0" y="0"/>
            <a:ext cx="9144000" cy="51435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1" name="Rectangle 8"/>
          <p:cNvSpPr>
            <a:spLocks noChangeArrowheads="1"/>
          </p:cNvSpPr>
          <p:nvPr userDrawn="1"/>
        </p:nvSpPr>
        <p:spPr bwMode="auto">
          <a:xfrm flipV="1">
            <a:off x="396413" y="475199"/>
            <a:ext cx="5689601" cy="45719"/>
          </a:xfrm>
          <a:prstGeom prst="rect">
            <a:avLst/>
          </a:prstGeom>
          <a:solidFill>
            <a:srgbClr val="C00000"/>
          </a:solidFill>
          <a:ln w="9525">
            <a:noFill/>
            <a:miter lim="800000"/>
          </a:ln>
          <a:effectLst/>
        </p:spPr>
        <p:txBody>
          <a:bodyPr wrap="none" anchor="ctr"/>
          <a:lstStyle/>
          <a:p>
            <a:pPr algn="ctr" eaLnBrk="1" fontAlgn="auto" hangingPunct="1">
              <a:spcBef>
                <a:spcPct val="20000"/>
              </a:spcBef>
              <a:spcAft>
                <a:spcPts val="0"/>
              </a:spcAft>
            </a:pPr>
            <a:endParaRPr lang="zh-CN" altLang="en-US">
              <a:solidFill>
                <a:schemeClr val="tx1">
                  <a:lumMod val="65000"/>
                  <a:lumOff val="35000"/>
                </a:schemeClr>
              </a:solidFill>
              <a:effectLst>
                <a:outerShdw blurRad="38100" dist="38100" dir="2700000" algn="tl">
                  <a:srgbClr val="000000">
                    <a:alpha val="43137"/>
                  </a:srgbClr>
                </a:outerShdw>
              </a:effectLst>
              <a:latin typeface="+mn-lt"/>
            </a:endParaRPr>
          </a:p>
        </p:txBody>
      </p:sp>
      <p:sp>
        <p:nvSpPr>
          <p:cNvPr id="1048602" name="矩形 8"/>
          <p:cNvSpPr/>
          <p:nvPr userDrawn="1"/>
        </p:nvSpPr>
        <p:spPr>
          <a:xfrm>
            <a:off x="0" y="0"/>
            <a:ext cx="396413" cy="950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6" name="图片 12"/>
          <p:cNvPicPr>
            <a:picLocks noChangeAspect="1"/>
          </p:cNvPicPr>
          <p:nvPr userDrawn="1"/>
        </p:nvPicPr>
        <p:blipFill>
          <a:blip r:embed="rId3" cstate="print"/>
          <a:stretch>
            <a:fillRect/>
          </a:stretch>
        </p:blipFill>
        <p:spPr>
          <a:xfrm>
            <a:off x="8170065" y="22858"/>
            <a:ext cx="973935" cy="95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solidFill>
        <a:effectLst/>
      </p:bgPr>
    </p:bg>
    <p:spTree>
      <p:nvGrpSpPr>
        <p:cNvPr id="1" name=""/>
        <p:cNvGrpSpPr/>
        <p:nvPr/>
      </p:nvGrpSpPr>
      <p:grpSpPr>
        <a:xfrm>
          <a:off x="0" y="0"/>
          <a:ext cx="0" cy="0"/>
          <a:chOff x="0" y="0"/>
          <a:chExt cx="0" cy="0"/>
        </a:xfrm>
      </p:grpSpPr>
      <p:pic>
        <p:nvPicPr>
          <p:cNvPr id="2097162" name="图片 9"/>
          <p:cNvPicPr>
            <a:picLocks noChangeAspect="1"/>
          </p:cNvPicPr>
          <p:nvPr userDrawn="1"/>
        </p:nvPicPr>
        <p:blipFill>
          <a:blip r:embed="rId2"/>
          <a:stretch>
            <a:fillRect/>
          </a:stretch>
        </p:blipFill>
        <p:spPr>
          <a:xfrm>
            <a:off x="0" y="2286"/>
            <a:ext cx="9144000" cy="5138928"/>
          </a:xfrm>
          <a:prstGeom prst="rect">
            <a:avLst/>
          </a:prstGeom>
        </p:spPr>
      </p:pic>
      <p:sp>
        <p:nvSpPr>
          <p:cNvPr id="1048650" name="矩形 3"/>
          <p:cNvSpPr/>
          <p:nvPr userDrawn="1"/>
        </p:nvSpPr>
        <p:spPr>
          <a:xfrm>
            <a:off x="0" y="0"/>
            <a:ext cx="9144000" cy="51435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1" name="等腰三角形 2"/>
          <p:cNvSpPr/>
          <p:nvPr userDrawn="1"/>
        </p:nvSpPr>
        <p:spPr>
          <a:xfrm rot="5400000">
            <a:off x="-246271" y="246271"/>
            <a:ext cx="1013460" cy="52091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52" name="Rectangle 8"/>
          <p:cNvSpPr>
            <a:spLocks noChangeArrowheads="1"/>
          </p:cNvSpPr>
          <p:nvPr userDrawn="1"/>
        </p:nvSpPr>
        <p:spPr bwMode="auto">
          <a:xfrm flipV="1">
            <a:off x="260459" y="493197"/>
            <a:ext cx="5689601" cy="45719"/>
          </a:xfrm>
          <a:prstGeom prst="rect">
            <a:avLst/>
          </a:prstGeom>
          <a:solidFill>
            <a:srgbClr val="C00000"/>
          </a:solidFill>
          <a:ln w="9525">
            <a:noFill/>
            <a:miter lim="800000"/>
          </a:ln>
          <a:effectLst/>
        </p:spPr>
        <p:txBody>
          <a:bodyPr wrap="none" anchor="ctr"/>
          <a:lstStyle/>
          <a:p>
            <a:pPr algn="ctr" eaLnBrk="1" fontAlgn="auto" hangingPunct="1">
              <a:spcBef>
                <a:spcPct val="20000"/>
              </a:spcBef>
              <a:spcAft>
                <a:spcPts val="0"/>
              </a:spcAft>
            </a:pPr>
            <a:endParaRPr lang="zh-CN" altLang="en-US">
              <a:solidFill>
                <a:schemeClr val="tx1">
                  <a:lumMod val="65000"/>
                  <a:lumOff val="35000"/>
                </a:schemeClr>
              </a:solidFill>
              <a:effectLst>
                <a:outerShdw blurRad="38100" dist="38100" dir="2700000" algn="tl">
                  <a:srgbClr val="000000">
                    <a:alpha val="43137"/>
                  </a:srgbClr>
                </a:outerShdw>
              </a:effectLst>
              <a:latin typeface="+mn-lt"/>
            </a:endParaRPr>
          </a:p>
        </p:txBody>
      </p:sp>
      <p:pic>
        <p:nvPicPr>
          <p:cNvPr id="2097163" name="图片 5"/>
          <p:cNvPicPr>
            <a:picLocks noChangeAspect="1"/>
          </p:cNvPicPr>
          <p:nvPr userDrawn="1"/>
        </p:nvPicPr>
        <p:blipFill>
          <a:blip r:embed="rId3" cstate="print"/>
          <a:stretch>
            <a:fillRect/>
          </a:stretch>
        </p:blipFill>
        <p:spPr>
          <a:xfrm>
            <a:off x="8058773" y="0"/>
            <a:ext cx="1085227" cy="10893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
        <p:nvSpPr>
          <p:cNvPr id="1048616" name="矩形 4"/>
          <p:cNvSpPr/>
          <p:nvPr userDrawn="1"/>
        </p:nvSpPr>
        <p:spPr>
          <a:xfrm>
            <a:off x="0" y="0"/>
            <a:ext cx="9144000" cy="51435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7" name="图片 5"/>
          <p:cNvPicPr>
            <a:picLocks noChangeAspect="1"/>
          </p:cNvPicPr>
          <p:nvPr userDrawn="1"/>
        </p:nvPicPr>
        <p:blipFill>
          <a:blip r:embed="rId2"/>
          <a:stretch>
            <a:fillRect/>
          </a:stretch>
        </p:blipFill>
        <p:spPr>
          <a:xfrm>
            <a:off x="0" y="2286"/>
            <a:ext cx="9144000" cy="5138928"/>
          </a:xfrm>
          <a:prstGeom prst="rect">
            <a:avLst/>
          </a:prstGeom>
        </p:spPr>
      </p:pic>
      <p:sp>
        <p:nvSpPr>
          <p:cNvPr id="1048617" name="矩形 1"/>
          <p:cNvSpPr/>
          <p:nvPr userDrawn="1"/>
        </p:nvSpPr>
        <p:spPr>
          <a:xfrm>
            <a:off x="0" y="0"/>
            <a:ext cx="9144000" cy="51435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61"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1048762"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1048763" name="Date Placeholder 3"/>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64" name="Footer Placeholder 4"/>
          <p:cNvSpPr>
            <a:spLocks noGrp="1"/>
          </p:cNvSpPr>
          <p:nvPr>
            <p:ph type="ftr" sz="quarter" idx="11"/>
          </p:nvPr>
        </p:nvSpPr>
        <p:spPr/>
        <p:txBody>
          <a:bodyPr/>
          <a:lstStyle/>
          <a:p>
            <a:endParaRPr lang="zh-CN" altLang="en-US"/>
          </a:p>
        </p:txBody>
      </p:sp>
      <p:sp>
        <p:nvSpPr>
          <p:cNvPr id="1048765" name="Slide Number Placeholder 5"/>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48736" name="标题 1"/>
          <p:cNvSpPr>
            <a:spLocks noGrp="1"/>
          </p:cNvSpPr>
          <p:nvPr>
            <p:ph type="title"/>
          </p:nvPr>
        </p:nvSpPr>
        <p:spPr/>
        <p:txBody>
          <a:bodyPr/>
          <a:lstStyle/>
          <a:p>
            <a:r>
              <a:rPr lang="zh-CN" altLang="en-US"/>
              <a:t>单击此处编辑母版标题样式</a:t>
            </a:r>
            <a:endParaRPr lang="zh-CN" altLang="en-US"/>
          </a:p>
        </p:txBody>
      </p:sp>
      <p:sp>
        <p:nvSpPr>
          <p:cNvPr id="1048737" name="日期占位符 2"/>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38" name="页脚占位符 3"/>
          <p:cNvSpPr>
            <a:spLocks noGrp="1"/>
          </p:cNvSpPr>
          <p:nvPr>
            <p:ph type="ftr" sz="quarter" idx="11"/>
          </p:nvPr>
        </p:nvSpPr>
        <p:spPr/>
        <p:txBody>
          <a:bodyPr/>
          <a:lstStyle/>
          <a:p>
            <a:endParaRPr lang="zh-CN" altLang="en-US"/>
          </a:p>
        </p:txBody>
      </p:sp>
      <p:sp>
        <p:nvSpPr>
          <p:cNvPr id="1048739" name="灯片编号占位符 4"/>
          <p:cNvSpPr>
            <a:spLocks noGrp="1"/>
          </p:cNvSpPr>
          <p:nvPr>
            <p:ph type="sldNum" sz="quarter" idx="12"/>
          </p:nvPr>
        </p:nvSpPr>
        <p:spPr/>
        <p:txBody>
          <a:bodyPr/>
          <a:lstStyle/>
          <a:p>
            <a:fld id="{22DB4A00-68A7-4DC7-9AB4-DF25095812E6}" type="slidenum">
              <a:rPr lang="zh-CN" altLang="en-US" smtClean="0"/>
            </a:fld>
            <a:endParaRPr lang="zh-CN" altLang="en-US"/>
          </a:p>
        </p:txBody>
      </p:sp>
      <p:sp>
        <p:nvSpPr>
          <p:cNvPr id="1048740" name="矩形 6"/>
          <p:cNvSpPr/>
          <p:nvPr userDrawn="1"/>
        </p:nvSpPr>
        <p:spPr>
          <a:xfrm>
            <a:off x="298828" y="3860282"/>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66" name="Title 1"/>
          <p:cNvSpPr>
            <a:spLocks noGrp="1"/>
          </p:cNvSpPr>
          <p:nvPr>
            <p:ph type="title"/>
          </p:nvPr>
        </p:nvSpPr>
        <p:spPr/>
        <p:txBody>
          <a:bodyPr/>
          <a:lstStyle/>
          <a:p>
            <a:r>
              <a:rPr lang="zh-CN" altLang="en-US"/>
              <a:t>单击此处编辑母版标题样式</a:t>
            </a:r>
            <a:endParaRPr lang="en-US" dirty="0"/>
          </a:p>
        </p:txBody>
      </p:sp>
      <p:sp>
        <p:nvSpPr>
          <p:cNvPr id="1048767"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68"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69" name="Date Placeholder 4"/>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70" name="Footer Placeholder 5"/>
          <p:cNvSpPr>
            <a:spLocks noGrp="1"/>
          </p:cNvSpPr>
          <p:nvPr>
            <p:ph type="ftr" sz="quarter" idx="11"/>
          </p:nvPr>
        </p:nvSpPr>
        <p:spPr/>
        <p:txBody>
          <a:bodyPr/>
          <a:lstStyle/>
          <a:p>
            <a:endParaRPr lang="zh-CN" altLang="en-US"/>
          </a:p>
        </p:txBody>
      </p:sp>
      <p:sp>
        <p:nvSpPr>
          <p:cNvPr id="1048771" name="Slide Number Placeholder 6"/>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86"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1048787"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788"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89"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48790"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791" name="Date Placeholder 6"/>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92" name="Footer Placeholder 7"/>
          <p:cNvSpPr>
            <a:spLocks noGrp="1"/>
          </p:cNvSpPr>
          <p:nvPr>
            <p:ph type="ftr" sz="quarter" idx="11"/>
          </p:nvPr>
        </p:nvSpPr>
        <p:spPr/>
        <p:txBody>
          <a:bodyPr/>
          <a:lstStyle/>
          <a:p>
            <a:endParaRPr lang="zh-CN" altLang="en-US"/>
          </a:p>
        </p:txBody>
      </p:sp>
      <p:sp>
        <p:nvSpPr>
          <p:cNvPr id="1048793" name="Slide Number Placeholder 8"/>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52" name="Title 1"/>
          <p:cNvSpPr>
            <a:spLocks noGrp="1"/>
          </p:cNvSpPr>
          <p:nvPr>
            <p:ph type="title"/>
          </p:nvPr>
        </p:nvSpPr>
        <p:spPr/>
        <p:txBody>
          <a:bodyPr/>
          <a:lstStyle/>
          <a:p>
            <a:r>
              <a:rPr lang="zh-CN" altLang="en-US"/>
              <a:t>单击此处编辑母版标题样式</a:t>
            </a:r>
            <a:endParaRPr lang="en-US" dirty="0"/>
          </a:p>
        </p:txBody>
      </p:sp>
      <p:sp>
        <p:nvSpPr>
          <p:cNvPr id="1048753" name="Date Placeholder 2"/>
          <p:cNvSpPr>
            <a:spLocks noGrp="1"/>
          </p:cNvSpPr>
          <p:nvPr>
            <p:ph type="dt" sz="half" idx="10"/>
          </p:nvPr>
        </p:nvSpPr>
        <p:spPr/>
        <p:txBody>
          <a:bodyPr/>
          <a:lstStyle/>
          <a:p>
            <a:fld id="{2957DB29-176C-403F-9AD2-5886E67A547D}" type="datetimeFigureOut">
              <a:rPr lang="zh-CN" altLang="en-US" smtClean="0"/>
            </a:fld>
            <a:endParaRPr lang="zh-CN" altLang="en-US"/>
          </a:p>
        </p:txBody>
      </p:sp>
      <p:sp>
        <p:nvSpPr>
          <p:cNvPr id="1048754" name="Footer Placeholder 3"/>
          <p:cNvSpPr>
            <a:spLocks noGrp="1"/>
          </p:cNvSpPr>
          <p:nvPr>
            <p:ph type="ftr" sz="quarter" idx="11"/>
          </p:nvPr>
        </p:nvSpPr>
        <p:spPr/>
        <p:txBody>
          <a:bodyPr/>
          <a:lstStyle/>
          <a:p>
            <a:endParaRPr lang="zh-CN" altLang="en-US"/>
          </a:p>
        </p:txBody>
      </p:sp>
      <p:sp>
        <p:nvSpPr>
          <p:cNvPr id="1048755" name="Slide Number Placeholder 4"/>
          <p:cNvSpPr>
            <a:spLocks noGrp="1"/>
          </p:cNvSpPr>
          <p:nvPr>
            <p:ph type="sldNum" sz="quarter" idx="12"/>
          </p:nvPr>
        </p:nvSpPr>
        <p:spPr/>
        <p:txBody>
          <a:bodyPr/>
          <a:lstStyle/>
          <a:p>
            <a:fld id="{22DB4A00-68A7-4DC7-9AB4-DF25095812E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blip>
          <a:srcRect/>
          <a:stretch>
            <a:fillRect/>
          </a:stretch>
        </a:blip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578"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957DB29-176C-403F-9AD2-5886E67A547D}" type="datetimeFigureOut">
              <a:rPr lang="zh-CN" altLang="en-US" smtClean="0"/>
            </a:fld>
            <a:endParaRPr lang="zh-CN" altLang="en-US"/>
          </a:p>
        </p:txBody>
      </p:sp>
      <p:sp>
        <p:nvSpPr>
          <p:cNvPr id="1048579"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DB4A00-68A7-4DC7-9AB4-DF25095812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4000" advTm="3000"/>
    </mc:Choice>
    <mc:Fallback>
      <p:transition spd="slow" advTm="300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4" Type="http://schemas.openxmlformats.org/officeDocument/2006/relationships/notesSlide" Target="../notesSlides/notesSlide3.xml"/><Relationship Id="rId23" Type="http://schemas.openxmlformats.org/officeDocument/2006/relationships/slideLayout" Target="../slideLayouts/slideLayout4.xml"/><Relationship Id="rId22" Type="http://schemas.openxmlformats.org/officeDocument/2006/relationships/image" Target="../media/image10.png"/><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10.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9.png"/><Relationship Id="rId10" Type="http://schemas.openxmlformats.org/officeDocument/2006/relationships/tags" Target="../tags/tag18.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8900" y="492005"/>
            <a:ext cx="9144000" cy="273427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6" name="Freeform 6"/>
          <p:cNvSpPr/>
          <p:nvPr/>
        </p:nvSpPr>
        <p:spPr bwMode="auto">
          <a:xfrm>
            <a:off x="189091" y="219536"/>
            <a:ext cx="784182" cy="781007"/>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87" name="Freeform 9"/>
          <p:cNvSpPr/>
          <p:nvPr/>
        </p:nvSpPr>
        <p:spPr bwMode="auto">
          <a:xfrm>
            <a:off x="754210" y="2139345"/>
            <a:ext cx="1477882" cy="1477882"/>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89" name="Freeform 11"/>
          <p:cNvSpPr/>
          <p:nvPr/>
        </p:nvSpPr>
        <p:spPr bwMode="auto">
          <a:xfrm>
            <a:off x="189091" y="3947215"/>
            <a:ext cx="793707" cy="798469"/>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90" name="Freeform 13"/>
          <p:cNvSpPr/>
          <p:nvPr/>
        </p:nvSpPr>
        <p:spPr bwMode="auto">
          <a:xfrm>
            <a:off x="1465656" y="2359259"/>
            <a:ext cx="612742" cy="617504"/>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048591" name="Freeform 14"/>
          <p:cNvSpPr/>
          <p:nvPr/>
        </p:nvSpPr>
        <p:spPr bwMode="auto">
          <a:xfrm>
            <a:off x="636444" y="3072111"/>
            <a:ext cx="1306441" cy="1306441"/>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1"/>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4265" dirty="0">
              <a:solidFill>
                <a:srgbClr val="AE002B"/>
              </a:solidFill>
              <a:latin typeface="Impact" panose="020B0806030902050204" pitchFamily="34" charset="0"/>
            </a:endParaRPr>
          </a:p>
        </p:txBody>
      </p:sp>
      <p:sp>
        <p:nvSpPr>
          <p:cNvPr id="1048592" name="Freeform 15"/>
          <p:cNvSpPr/>
          <p:nvPr/>
        </p:nvSpPr>
        <p:spPr bwMode="auto">
          <a:xfrm>
            <a:off x="1595540" y="1086003"/>
            <a:ext cx="1385570" cy="1029970"/>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594" name="文本框 6"/>
          <p:cNvSpPr txBox="1"/>
          <p:nvPr/>
        </p:nvSpPr>
        <p:spPr>
          <a:xfrm>
            <a:off x="1595822" y="979484"/>
            <a:ext cx="1459230" cy="829945"/>
          </a:xfrm>
          <a:prstGeom prst="rect">
            <a:avLst/>
          </a:prstGeom>
          <a:noFill/>
          <a:effectLst/>
        </p:spPr>
        <p:txBody>
          <a:bodyPr wrap="square" rtlCol="0">
            <a:spAutoFit/>
          </a:bodyPr>
          <a:lstStyle/>
          <a:p>
            <a:pPr algn="ctr"/>
            <a:r>
              <a:rPr lang="en-US" altLang="zh-CN" sz="4800" dirty="0">
                <a:solidFill>
                  <a:srgbClr val="AE002B"/>
                </a:solidFill>
                <a:latin typeface="Impact" panose="020B0806030902050204" pitchFamily="34" charset="0"/>
              </a:rPr>
              <a:t>2024</a:t>
            </a:r>
            <a:endParaRPr lang="zh-CN" altLang="en-US" sz="4800" dirty="0">
              <a:solidFill>
                <a:srgbClr val="AE002B"/>
              </a:solidFill>
              <a:latin typeface="Impact" panose="020B0806030902050204" pitchFamily="34" charset="0"/>
            </a:endParaRPr>
          </a:p>
        </p:txBody>
      </p:sp>
      <p:sp>
        <p:nvSpPr>
          <p:cNvPr id="1048596" name="文本框 22"/>
          <p:cNvSpPr txBox="1"/>
          <p:nvPr/>
        </p:nvSpPr>
        <p:spPr>
          <a:xfrm>
            <a:off x="2185670" y="1933575"/>
            <a:ext cx="6762750" cy="1198880"/>
          </a:xfrm>
          <a:prstGeom prst="rect">
            <a:avLst/>
          </a:prstGeom>
          <a:noFill/>
          <a:effectLst>
            <a:glow>
              <a:schemeClr val="accent1">
                <a:alpha val="40000"/>
              </a:schemeClr>
            </a:glow>
          </a:effectLst>
        </p:spPr>
        <p:txBody>
          <a:bodyPr wrap="square" rtlCol="0">
            <a:spAutoFit/>
          </a:bodyPr>
          <a:lstStyle/>
          <a:p>
            <a:pPr algn="dist"/>
            <a:r>
              <a:rPr lang="zh-CN" altLang="en-US" sz="3600" dirty="0">
                <a:solidFill>
                  <a:srgbClr val="C00000"/>
                </a:solidFill>
                <a:effectLst>
                  <a:outerShdw blurRad="38100" dist="38100" dir="2700000" algn="tl">
                    <a:srgbClr val="000000">
                      <a:alpha val="43137"/>
                    </a:srgbClr>
                  </a:outerShdw>
                </a:effectLst>
                <a:latin typeface="汉仪雅酷黑简" panose="00020600040101010101" charset="-122"/>
                <a:ea typeface="汉仪雅酷黑简" panose="00020600040101010101" charset="-122"/>
              </a:rPr>
              <a:t>全球化经济背景中的中国经济与大学生就业策略研究</a:t>
            </a:r>
            <a:endParaRPr lang="zh-CN" altLang="en-US" sz="3600" dirty="0">
              <a:solidFill>
                <a:srgbClr val="C00000"/>
              </a:solidFill>
              <a:effectLst>
                <a:outerShdw blurRad="38100" dist="38100" dir="2700000" algn="tl">
                  <a:srgbClr val="000000">
                    <a:alpha val="43137"/>
                  </a:srgbClr>
                </a:outerShdw>
              </a:effectLst>
              <a:latin typeface="汉仪雅酷黑简" panose="00020600040101010101" charset="-122"/>
              <a:ea typeface="汉仪雅酷黑简" panose="00020600040101010101" charset="-122"/>
            </a:endParaRPr>
          </a:p>
        </p:txBody>
      </p:sp>
      <p:sp>
        <p:nvSpPr>
          <p:cNvPr id="1048597" name="矩形 259"/>
          <p:cNvSpPr>
            <a:spLocks noChangeArrowheads="1"/>
          </p:cNvSpPr>
          <p:nvPr/>
        </p:nvSpPr>
        <p:spPr bwMode="auto">
          <a:xfrm>
            <a:off x="1363345" y="3169285"/>
            <a:ext cx="7631430" cy="1337945"/>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auto">
              <a:lnSpc>
                <a:spcPct val="150000"/>
              </a:lnSpc>
              <a:spcBef>
                <a:spcPts val="0"/>
              </a:spcBef>
              <a:buNone/>
            </a:pP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小组成员：</a:t>
            </a: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 </a:t>
            </a:r>
            <a:endPar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a:p>
            <a:pPr algn="ctr" fontAlgn="auto">
              <a:lnSpc>
                <a:spcPct val="150000"/>
              </a:lnSpc>
              <a:spcBef>
                <a:spcPts val="0"/>
              </a:spcBef>
              <a:buNone/>
            </a:pP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汇报人：  </a:t>
            </a:r>
            <a:endPar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a:p>
            <a:pPr algn="ctr" fontAlgn="auto">
              <a:lnSpc>
                <a:spcPct val="150000"/>
              </a:lnSpc>
              <a:spcBef>
                <a:spcPts val="0"/>
              </a:spcBef>
              <a:buNone/>
            </a:pP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2024</a:t>
            </a: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年</a:t>
            </a: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11</a:t>
            </a: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月</a:t>
            </a:r>
            <a:r>
              <a:rPr lang="en-US" altLang="zh-CN"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27</a:t>
            </a:r>
            <a:r>
              <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日</a:t>
            </a:r>
            <a:endParaRPr lang="zh-CN" altLang="en-US" sz="1800" spc="300" dirty="0">
              <a:solidFill>
                <a:schemeClr val="tx2">
                  <a:lumMod val="75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endParaRPr>
          </a:p>
        </p:txBody>
      </p:sp>
      <p:sp>
        <p:nvSpPr>
          <p:cNvPr id="1048588" name="Freeform 10"/>
          <p:cNvSpPr/>
          <p:nvPr/>
        </p:nvSpPr>
        <p:spPr bwMode="auto">
          <a:xfrm>
            <a:off x="453064" y="1933309"/>
            <a:ext cx="602292" cy="667919"/>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350" y="853767"/>
            <a:ext cx="1181388" cy="1086475"/>
          </a:xfrm>
          <a:prstGeom prst="roundRect">
            <a:avLst/>
          </a:prstGeom>
        </p:spPr>
      </p:pic>
      <p:pic>
        <p:nvPicPr>
          <p:cNvPr id="33" name="图片 14"/>
          <p:cNvPicPr>
            <a:picLocks noChangeAspect="1"/>
          </p:cNvPicPr>
          <p:nvPr/>
        </p:nvPicPr>
        <p:blipFill>
          <a:blip r:embed="rId3" cstate="print"/>
          <a:stretch>
            <a:fillRect/>
          </a:stretch>
        </p:blipFill>
        <p:spPr>
          <a:xfrm>
            <a:off x="8100196" y="0"/>
            <a:ext cx="1009594" cy="1013432"/>
          </a:xfrm>
          <a:prstGeom prst="rect">
            <a:avLst/>
          </a:prstGeom>
        </p:spPr>
      </p:pic>
      <p:pic>
        <p:nvPicPr>
          <p:cNvPr id="23" name="图片 2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backgroundRemoval t="2653" b="100000" l="0" r="99115"/>
                    </a14:imgEffect>
                  </a14:imgLayer>
                </a14:imgProps>
              </a:ext>
              <a:ext uri="{28A0092B-C50C-407E-A947-70E740481C1C}">
                <a14:useLocalDpi xmlns:a14="http://schemas.microsoft.com/office/drawing/2010/main" val="0"/>
              </a:ext>
            </a:extLst>
          </a:blip>
          <a:stretch>
            <a:fillRect/>
          </a:stretch>
        </p:blipFill>
        <p:spPr>
          <a:xfrm>
            <a:off x="1587567" y="0"/>
            <a:ext cx="777648" cy="1297227"/>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48596"/>
                                        </p:tgtEl>
                                        <p:attrNameLst>
                                          <p:attrName>style.visibility</p:attrName>
                                        </p:attrNameLst>
                                      </p:cBhvr>
                                      <p:to>
                                        <p:strVal val="visible"/>
                                      </p:to>
                                    </p:set>
                                    <p:animEffect transition="in" filter="randombar(horizontal)">
                                      <p:cBhvr>
                                        <p:cTn id="7" dur="500"/>
                                        <p:tgtEl>
                                          <p:spTgt spid="104859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48597"/>
                                        </p:tgtEl>
                                        <p:attrNameLst>
                                          <p:attrName>style.visibility</p:attrName>
                                        </p:attrNameLst>
                                      </p:cBhvr>
                                      <p:to>
                                        <p:strVal val="visible"/>
                                      </p:to>
                                    </p:set>
                                    <p:animEffect transition="in" filter="fade">
                                      <p:cBhvr>
                                        <p:cTn id="11" dur="1000"/>
                                        <p:tgtEl>
                                          <p:spTgt spid="1048597"/>
                                        </p:tgtEl>
                                      </p:cBhvr>
                                    </p:animEffect>
                                    <p:anim calcmode="lin" valueType="num">
                                      <p:cBhvr>
                                        <p:cTn id="12" dur="1000" fill="hold"/>
                                        <p:tgtEl>
                                          <p:spTgt spid="1048597"/>
                                        </p:tgtEl>
                                        <p:attrNameLst>
                                          <p:attrName>ppt_x</p:attrName>
                                        </p:attrNameLst>
                                      </p:cBhvr>
                                      <p:tavLst>
                                        <p:tav tm="0">
                                          <p:val>
                                            <p:strVal val="#ppt_x"/>
                                          </p:val>
                                        </p:tav>
                                        <p:tav tm="100000">
                                          <p:val>
                                            <p:strVal val="#ppt_x"/>
                                          </p:val>
                                        </p:tav>
                                      </p:tavLst>
                                    </p:anim>
                                    <p:anim calcmode="lin" valueType="num">
                                      <p:cBhvr>
                                        <p:cTn id="13" dur="1000" fill="hold"/>
                                        <p:tgtEl>
                                          <p:spTgt spid="104859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6" grpId="0" bldLvl="0" animBg="1"/>
      <p:bldP spid="104859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47637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4" name="文本框 3"/>
          <p:cNvSpPr txBox="1"/>
          <p:nvPr/>
        </p:nvSpPr>
        <p:spPr>
          <a:xfrm>
            <a:off x="285750" y="838200"/>
            <a:ext cx="4203700" cy="299085"/>
          </a:xfrm>
          <a:prstGeom prst="rect">
            <a:avLst/>
          </a:prstGeom>
          <a:noFill/>
        </p:spPr>
        <p:txBody>
          <a:bodyPr wrap="square" rtlCol="0">
            <a:spAutoFit/>
          </a:bodyPr>
          <a:p>
            <a:r>
              <a:rPr lang="zh-CN" altLang="en-US">
                <a:latin typeface="WPS灵秀黑" charset="-122"/>
                <a:ea typeface="WPS灵秀黑" charset="-122"/>
                <a:cs typeface="WPS灵秀黑" charset="-122"/>
              </a:rPr>
              <a:t>我们小组针对本次采访录音进行了分析并</a:t>
            </a:r>
            <a:r>
              <a:rPr lang="zh-CN" altLang="en-US">
                <a:latin typeface="WPS灵秀黑" charset="-122"/>
                <a:ea typeface="WPS灵秀黑" charset="-122"/>
                <a:cs typeface="WPS灵秀黑" charset="-122"/>
              </a:rPr>
              <a:t>总结</a:t>
            </a:r>
            <a:endParaRPr lang="zh-CN" altLang="en-US">
              <a:latin typeface="WPS灵秀黑" charset="-122"/>
              <a:ea typeface="WPS灵秀黑" charset="-122"/>
              <a:cs typeface="WPS灵秀黑" charset="-122"/>
            </a:endParaRPr>
          </a:p>
        </p:txBody>
      </p:sp>
      <p:sp>
        <p:nvSpPr>
          <p:cNvPr id="6" name="文本框 5"/>
          <p:cNvSpPr txBox="1"/>
          <p:nvPr/>
        </p:nvSpPr>
        <p:spPr>
          <a:xfrm>
            <a:off x="600075" y="1215390"/>
            <a:ext cx="7197090" cy="3709035"/>
          </a:xfrm>
          <a:prstGeom prst="rect">
            <a:avLst/>
          </a:prstGeom>
          <a:noFill/>
        </p:spPr>
        <p:txBody>
          <a:bodyPr wrap="square" rtlCol="0">
            <a:spAutoFit/>
          </a:bodyPr>
          <a:p>
            <a:pPr>
              <a:lnSpc>
                <a:spcPct val="120000"/>
              </a:lnSpc>
            </a:pPr>
            <a:r>
              <a:rPr lang="zh-CN" altLang="en-US" sz="1400">
                <a:latin typeface="WPS灵秀黑" charset="-122"/>
                <a:ea typeface="WPS灵秀黑" charset="-122"/>
                <a:cs typeface="WPS灵秀黑" charset="-122"/>
              </a:rPr>
              <a:t>对当前就业市场和政策的看法：</a:t>
            </a:r>
            <a:endParaRPr lang="zh-CN" altLang="en-US" sz="1400">
              <a:latin typeface="WPS灵秀黑" charset="-122"/>
              <a:ea typeface="WPS灵秀黑" charset="-122"/>
              <a:cs typeface="WPS灵秀黑" charset="-122"/>
            </a:endParaRPr>
          </a:p>
          <a:p>
            <a:pPr indent="349250" fontAlgn="auto">
              <a:lnSpc>
                <a:spcPct val="120000"/>
              </a:lnSpc>
            </a:pPr>
            <a:r>
              <a:rPr lang="zh-CN" altLang="en-US" sz="1400">
                <a:latin typeface="WPS灵秀黑" charset="-122"/>
                <a:ea typeface="WPS灵秀黑" charset="-122"/>
                <a:cs typeface="WPS灵秀黑" charset="-122"/>
              </a:rPr>
              <a:t>大四学生的观点：他强调全球经济的不确定性和行业竞争的加剧，认为新兴技术领域机会众多，但竞争者不仅来自同专业，还包括跨专业人员。他对党的二十届三中全会提出的“就业优先战略”表示肯定，认为这为技术类专业的毕业生带来了潜在机会，尤其是在人工智能、大数据等领域。他指出，这些政策的落实需要时间，对短期内的就业压力缓解作用有限。</a:t>
            </a:r>
            <a:endParaRPr lang="zh-CN" altLang="en-US" sz="1400">
              <a:latin typeface="WPS灵秀黑" charset="-122"/>
              <a:ea typeface="WPS灵秀黑" charset="-122"/>
              <a:cs typeface="WPS灵秀黑" charset="-122"/>
            </a:endParaRPr>
          </a:p>
          <a:p>
            <a:pPr indent="349250" fontAlgn="auto">
              <a:lnSpc>
                <a:spcPct val="120000"/>
              </a:lnSpc>
            </a:pPr>
            <a:r>
              <a:rPr lang="zh-CN" altLang="en-US" sz="1400">
                <a:latin typeface="WPS灵秀黑" charset="-122"/>
                <a:ea typeface="WPS灵秀黑" charset="-122"/>
                <a:cs typeface="WPS灵秀黑" charset="-122"/>
              </a:rPr>
              <a:t>大二学生的观点：大二学生对就业市场竞争激烈的认识同样深刻，尤其提到技术更新快、新兴行业需求变化大。他对“就业优先战略”的具体了解有限，但认可政策对新兴产业的推动作用。他认为，未来几年高科技领域会提供更多机会，但学生需要通过社会实践和项目经验提升自身竞争力，以适应行业要求。</a:t>
            </a:r>
            <a:endParaRPr lang="zh-CN" altLang="en-US" sz="1400">
              <a:latin typeface="WPS灵秀黑" charset="-122"/>
              <a:ea typeface="WPS灵秀黑" charset="-122"/>
              <a:cs typeface="WPS灵秀黑" charset="-122"/>
            </a:endParaRPr>
          </a:p>
          <a:p>
            <a:pPr indent="349250" fontAlgn="auto">
              <a:lnSpc>
                <a:spcPct val="120000"/>
              </a:lnSpc>
            </a:pPr>
            <a:r>
              <a:rPr lang="zh-CN" altLang="en-US" sz="1400">
                <a:latin typeface="WPS灵秀黑" charset="-122"/>
                <a:ea typeface="WPS灵秀黑" charset="-122"/>
                <a:cs typeface="WPS灵秀黑" charset="-122"/>
              </a:rPr>
              <a:t>两位学生的观点反映了不同年级学生在面对就业压力时的焦虑与期待。大四学生对就业形势有更加实际的感受，而大二学生则展现了对未来机会的期待和自我提升的主动性。他们对政策的看法积极且理性，可以看出大学生对就业前景的期待以及积极提升自己的主动性。</a:t>
            </a:r>
            <a:endParaRPr lang="zh-CN" altLang="en-US" sz="1400">
              <a:latin typeface="WPS灵秀黑" charset="-122"/>
              <a:ea typeface="WPS灵秀黑" charset="-122"/>
              <a:cs typeface="WPS灵秀黑" charset="-122"/>
            </a:endParaRP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47637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4" name="文本框 3"/>
          <p:cNvSpPr txBox="1"/>
          <p:nvPr/>
        </p:nvSpPr>
        <p:spPr>
          <a:xfrm>
            <a:off x="285750" y="838200"/>
            <a:ext cx="4203700" cy="299085"/>
          </a:xfrm>
          <a:prstGeom prst="rect">
            <a:avLst/>
          </a:prstGeom>
          <a:noFill/>
        </p:spPr>
        <p:txBody>
          <a:bodyPr wrap="square" rtlCol="0">
            <a:spAutoFit/>
          </a:bodyPr>
          <a:p>
            <a:r>
              <a:rPr lang="zh-CN" altLang="en-US">
                <a:latin typeface="WPS灵秀黑" charset="-122"/>
                <a:ea typeface="WPS灵秀黑" charset="-122"/>
                <a:cs typeface="WPS灵秀黑" charset="-122"/>
              </a:rPr>
              <a:t>我们小组针对本次采访录音进行了分析并</a:t>
            </a:r>
            <a:r>
              <a:rPr lang="zh-CN" altLang="en-US">
                <a:latin typeface="WPS灵秀黑" charset="-122"/>
                <a:ea typeface="WPS灵秀黑" charset="-122"/>
                <a:cs typeface="WPS灵秀黑" charset="-122"/>
              </a:rPr>
              <a:t>总结</a:t>
            </a:r>
            <a:endParaRPr lang="zh-CN" altLang="en-US">
              <a:latin typeface="WPS灵秀黑" charset="-122"/>
              <a:ea typeface="WPS灵秀黑" charset="-122"/>
              <a:cs typeface="WPS灵秀黑" charset="-122"/>
            </a:endParaRPr>
          </a:p>
        </p:txBody>
      </p:sp>
      <p:sp>
        <p:nvSpPr>
          <p:cNvPr id="6" name="文本框 5"/>
          <p:cNvSpPr txBox="1"/>
          <p:nvPr/>
        </p:nvSpPr>
        <p:spPr>
          <a:xfrm>
            <a:off x="600075" y="1215390"/>
            <a:ext cx="7197090" cy="3406140"/>
          </a:xfrm>
          <a:prstGeom prst="rect">
            <a:avLst/>
          </a:prstGeom>
          <a:noFill/>
        </p:spPr>
        <p:txBody>
          <a:bodyPr wrap="square" rtlCol="0">
            <a:spAutoFit/>
          </a:bodyPr>
          <a:p>
            <a:pPr>
              <a:lnSpc>
                <a:spcPct val="140000"/>
              </a:lnSpc>
            </a:pPr>
            <a:r>
              <a:rPr lang="zh-CN" altLang="en-US" sz="1400">
                <a:latin typeface="WPS灵秀黑" charset="-122"/>
                <a:ea typeface="WPS灵秀黑" charset="-122"/>
                <a:cs typeface="WPS灵秀黑" charset="-122"/>
              </a:rPr>
              <a:t>对于创业的态度：</a:t>
            </a:r>
            <a:endParaRPr lang="zh-CN" altLang="en-US" sz="1400">
              <a:latin typeface="WPS灵秀黑" charset="-122"/>
              <a:ea typeface="WPS灵秀黑" charset="-122"/>
              <a:cs typeface="WPS灵秀黑" charset="-122"/>
            </a:endParaRPr>
          </a:p>
          <a:p>
            <a:pPr indent="349250" fontAlgn="auto">
              <a:lnSpc>
                <a:spcPct val="140000"/>
              </a:lnSpc>
            </a:pPr>
            <a:r>
              <a:rPr lang="zh-CN" altLang="en-US" sz="1400">
                <a:latin typeface="WPS灵秀黑" charset="-122"/>
                <a:ea typeface="WPS灵秀黑" charset="-122"/>
                <a:cs typeface="WPS灵秀黑" charset="-122"/>
              </a:rPr>
              <a:t>大四学生的观点：他对创业仅仅持兴趣态度，他认为资金、经验和资源是阻碍创业的主要因素，如果家里没有经商经验或者资金支持不足够，则有很大可能创业失败，最坏的情况可能导致失业。所以他更倾向于积累足够经验后再尝试创业。</a:t>
            </a:r>
            <a:endParaRPr lang="zh-CN" altLang="en-US" sz="1400">
              <a:latin typeface="WPS灵秀黑" charset="-122"/>
              <a:ea typeface="WPS灵秀黑" charset="-122"/>
              <a:cs typeface="WPS灵秀黑" charset="-122"/>
            </a:endParaRPr>
          </a:p>
          <a:p>
            <a:pPr indent="349250" fontAlgn="auto">
              <a:lnSpc>
                <a:spcPct val="140000"/>
              </a:lnSpc>
            </a:pPr>
            <a:r>
              <a:rPr lang="zh-CN" altLang="en-US" sz="1400">
                <a:latin typeface="WPS灵秀黑" charset="-122"/>
                <a:ea typeface="WPS灵秀黑" charset="-122"/>
                <a:cs typeface="WPS灵秀黑" charset="-122"/>
              </a:rPr>
              <a:t>大二学生的观点：他认为创业对于大二学生来说门槛较高，目前更专注于提升职业技能和积累工作经验。虽然认可创业的可能性，但他更关注自身能力的提升，以期在未来找到适合自己的稳定工作。</a:t>
            </a:r>
            <a:endParaRPr lang="zh-CN" altLang="en-US" sz="1400">
              <a:latin typeface="WPS灵秀黑" charset="-122"/>
              <a:ea typeface="WPS灵秀黑" charset="-122"/>
              <a:cs typeface="WPS灵秀黑" charset="-122"/>
            </a:endParaRPr>
          </a:p>
          <a:p>
            <a:pPr indent="349250" fontAlgn="auto">
              <a:lnSpc>
                <a:spcPct val="140000"/>
              </a:lnSpc>
            </a:pPr>
            <a:r>
              <a:rPr lang="zh-CN" altLang="en-US" sz="1400">
                <a:latin typeface="WPS灵秀黑" charset="-122"/>
                <a:ea typeface="WPS灵秀黑" charset="-122"/>
                <a:cs typeface="WPS灵秀黑" charset="-122"/>
              </a:rPr>
              <a:t>两位学生的回答展现了当代大学生对创业的理性态度，他们意识到创业的不确定性和高风险性，相对于创业他们更倾向于选择一份稳定的工作，而且在当前大环境下创业风险高，投入资金多，相对于一份稳定的工作不占优势，展现了当代大学生对于社会情势的认知。</a:t>
            </a:r>
            <a:endParaRPr lang="zh-CN" altLang="en-US" sz="1400">
              <a:latin typeface="WPS灵秀黑" charset="-122"/>
              <a:ea typeface="WPS灵秀黑" charset="-122"/>
              <a:cs typeface="WPS灵秀黑" charset="-122"/>
            </a:endParaRP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564233" y="2073193"/>
            <a:ext cx="1102542"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02</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122275"/>
            <a:ext cx="5289380" cy="1278255"/>
            <a:chOff x="3749212" y="2031810"/>
            <a:chExt cx="4918965" cy="1278255"/>
          </a:xfrm>
        </p:grpSpPr>
        <p:sp>
          <p:nvSpPr>
            <p:cNvPr id="1048647" name="矩形 3"/>
            <p:cNvSpPr/>
            <p:nvPr/>
          </p:nvSpPr>
          <p:spPr>
            <a:xfrm>
              <a:off x="3749212" y="2031810"/>
              <a:ext cx="4157929" cy="953135"/>
            </a:xfrm>
            <a:prstGeom prst="rect">
              <a:avLst/>
            </a:prstGeom>
          </p:spPr>
          <p:txBody>
            <a:bodyPr wrap="square">
              <a:spAutoFit/>
            </a:bodyPr>
            <a:lstStyle/>
            <a:p>
              <a:pPr algn="dist"/>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三中全会中国经济政策研究</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48" name="文本框 4"/>
            <p:cNvSpPr txBox="1"/>
            <p:nvPr/>
          </p:nvSpPr>
          <p:spPr>
            <a:xfrm>
              <a:off x="3749212" y="2664905"/>
              <a:ext cx="3756368" cy="645160"/>
            </a:xfrm>
            <a:prstGeom prst="rect">
              <a:avLst/>
            </a:prstGeom>
            <a:noFill/>
          </p:spPr>
          <p:txBody>
            <a:bodyPr wrap="square" rtlCol="0">
              <a:spAutoFit/>
            </a:bodyPr>
            <a:lstStyle/>
            <a:p>
              <a:pPr algn="dist">
                <a:lnSpc>
                  <a:spcPct val="150000"/>
                </a:lnSpc>
              </a:pPr>
              <a:r>
                <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rPr>
                <a:t>Research on China's Economic Policies at the 20th Central Committee's Third Plenary Session</a:t>
              </a:r>
              <a:endPar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cxnSp>
          <p:nvCxnSpPr>
            <p:cNvPr id="3145730" name="直接连接符 2"/>
            <p:cNvCxnSpPr/>
            <p:nvPr/>
          </p:nvCxnSpPr>
          <p:spPr>
            <a:xfrm>
              <a:off x="3847663" y="2664701"/>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45"/>
                                        </p:tgtEl>
                                        <p:attrNameLst>
                                          <p:attrName>style.visibility</p:attrName>
                                        </p:attrNameLst>
                                      </p:cBhvr>
                                      <p:to>
                                        <p:strVal val="visible"/>
                                      </p:to>
                                    </p:set>
                                    <p:anim calcmode="lin" valueType="num">
                                      <p:cBhvr>
                                        <p:cTn id="7" dur="500" fill="hold"/>
                                        <p:tgtEl>
                                          <p:spTgt spid="1048645"/>
                                        </p:tgtEl>
                                        <p:attrNameLst>
                                          <p:attrName>ppt_w</p:attrName>
                                        </p:attrNameLst>
                                      </p:cBhvr>
                                      <p:tavLst>
                                        <p:tav tm="0">
                                          <p:val>
                                            <p:fltVal val="0"/>
                                          </p:val>
                                        </p:tav>
                                        <p:tav tm="100000">
                                          <p:val>
                                            <p:strVal val="#ppt_w"/>
                                          </p:val>
                                        </p:tav>
                                      </p:tavLst>
                                    </p:anim>
                                    <p:anim calcmode="lin" valueType="num">
                                      <p:cBhvr>
                                        <p:cTn id="8" dur="500" fill="hold"/>
                                        <p:tgtEl>
                                          <p:spTgt spid="1048645"/>
                                        </p:tgtEl>
                                        <p:attrNameLst>
                                          <p:attrName>ppt_h</p:attrName>
                                        </p:attrNameLst>
                                      </p:cBhvr>
                                      <p:tavLst>
                                        <p:tav tm="0">
                                          <p:val>
                                            <p:fltVal val="0"/>
                                          </p:val>
                                        </p:tav>
                                        <p:tav tm="100000">
                                          <p:val>
                                            <p:strVal val="#ppt_h"/>
                                          </p:val>
                                        </p:tav>
                                      </p:tavLst>
                                    </p:anim>
                                    <p:animEffect transition="in" filter="fade">
                                      <p:cBhvr>
                                        <p:cTn id="9" dur="500"/>
                                        <p:tgtEl>
                                          <p:spTgt spid="104864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48646"/>
                                        </p:tgtEl>
                                        <p:attrNameLst>
                                          <p:attrName>style.visibility</p:attrName>
                                        </p:attrNameLst>
                                      </p:cBhvr>
                                      <p:to>
                                        <p:strVal val="visible"/>
                                      </p:to>
                                    </p:set>
                                    <p:anim calcmode="lin" valueType="num">
                                      <p:cBhvr>
                                        <p:cTn id="13" dur="1000" fill="hold"/>
                                        <p:tgtEl>
                                          <p:spTgt spid="1048646"/>
                                        </p:tgtEl>
                                        <p:attrNameLst>
                                          <p:attrName>ppt_w</p:attrName>
                                        </p:attrNameLst>
                                      </p:cBhvr>
                                      <p:tavLst>
                                        <p:tav tm="0">
                                          <p:val>
                                            <p:fltVal val="0"/>
                                          </p:val>
                                        </p:tav>
                                        <p:tav tm="100000">
                                          <p:val>
                                            <p:strVal val="#ppt_w"/>
                                          </p:val>
                                        </p:tav>
                                      </p:tavLst>
                                    </p:anim>
                                    <p:anim calcmode="lin" valueType="num">
                                      <p:cBhvr>
                                        <p:cTn id="14" dur="1000" fill="hold"/>
                                        <p:tgtEl>
                                          <p:spTgt spid="1048646"/>
                                        </p:tgtEl>
                                        <p:attrNameLst>
                                          <p:attrName>ppt_h</p:attrName>
                                        </p:attrNameLst>
                                      </p:cBhvr>
                                      <p:tavLst>
                                        <p:tav tm="0">
                                          <p:val>
                                            <p:fltVal val="0"/>
                                          </p:val>
                                        </p:tav>
                                        <p:tav tm="100000">
                                          <p:val>
                                            <p:strVal val="#ppt_h"/>
                                          </p:val>
                                        </p:tav>
                                      </p:tavLst>
                                    </p:anim>
                                    <p:anim calcmode="lin" valueType="num">
                                      <p:cBhvr>
                                        <p:cTn id="15" dur="1000" fill="hold"/>
                                        <p:tgtEl>
                                          <p:spTgt spid="1048646"/>
                                        </p:tgtEl>
                                        <p:attrNameLst>
                                          <p:attrName>style.rotation</p:attrName>
                                        </p:attrNameLst>
                                      </p:cBhvr>
                                      <p:tavLst>
                                        <p:tav tm="0">
                                          <p:val>
                                            <p:fltVal val="90"/>
                                          </p:val>
                                        </p:tav>
                                        <p:tav tm="100000">
                                          <p:val>
                                            <p:fltVal val="0"/>
                                          </p:val>
                                        </p:tav>
                                      </p:tavLst>
                                    </p:anim>
                                    <p:animEffect transition="in" filter="fade">
                                      <p:cBhvr>
                                        <p:cTn id="16" dur="1000"/>
                                        <p:tgtEl>
                                          <p:spTgt spid="1048646"/>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animBg="1"/>
      <p:bldP spid="10486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矩形 17"/>
          <p:cNvSpPr/>
          <p:nvPr/>
        </p:nvSpPr>
        <p:spPr>
          <a:xfrm>
            <a:off x="0" y="2052000"/>
            <a:ext cx="9144000" cy="3091500"/>
          </a:xfrm>
          <a:prstGeom prst="rect">
            <a:avLst/>
          </a:prstGeom>
          <a:solidFill>
            <a:schemeClr val="bg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4" name="文本框 22"/>
          <p:cNvSpPr txBox="1"/>
          <p:nvPr/>
        </p:nvSpPr>
        <p:spPr>
          <a:xfrm>
            <a:off x="343770" y="105760"/>
            <a:ext cx="4572000" cy="36830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三中全会中国经济政策研究</a:t>
            </a:r>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615" name="文本框 23"/>
          <p:cNvSpPr txBox="1"/>
          <p:nvPr/>
        </p:nvSpPr>
        <p:spPr>
          <a:xfrm>
            <a:off x="385445" y="402590"/>
            <a:ext cx="8957310" cy="737235"/>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Research on China's Economic Policies at the 20th Central Committee's Third Plenary Session</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pic>
        <p:nvPicPr>
          <p:cNvPr id="3" name="图片 2" descr="5fedbb6ab563958d6127c33bb0b67b6"/>
          <p:cNvPicPr>
            <a:picLocks noChangeAspect="1"/>
          </p:cNvPicPr>
          <p:nvPr/>
        </p:nvPicPr>
        <p:blipFill>
          <a:blip r:embed="rId1"/>
          <a:stretch>
            <a:fillRect/>
          </a:stretch>
        </p:blipFill>
        <p:spPr>
          <a:xfrm>
            <a:off x="2934335" y="1230630"/>
            <a:ext cx="5474970" cy="3701415"/>
          </a:xfrm>
          <a:prstGeom prst="rect">
            <a:avLst/>
          </a:prstGeom>
        </p:spPr>
      </p:pic>
      <p:pic>
        <p:nvPicPr>
          <p:cNvPr id="6" name="图片 5" descr="微信图片_20241123142325"/>
          <p:cNvPicPr>
            <a:picLocks noChangeAspect="1"/>
          </p:cNvPicPr>
          <p:nvPr/>
        </p:nvPicPr>
        <p:blipFill>
          <a:blip r:embed="rId2"/>
          <a:stretch>
            <a:fillRect/>
          </a:stretch>
        </p:blipFill>
        <p:spPr>
          <a:xfrm>
            <a:off x="530860" y="1286510"/>
            <a:ext cx="1744345" cy="3860165"/>
          </a:xfrm>
          <a:prstGeom prst="rect">
            <a:avLst/>
          </a:prstGeom>
        </p:spPr>
      </p:pic>
      <p:sp>
        <p:nvSpPr>
          <p:cNvPr id="2" name="文本框 1"/>
          <p:cNvSpPr txBox="1"/>
          <p:nvPr/>
        </p:nvSpPr>
        <p:spPr>
          <a:xfrm>
            <a:off x="477520" y="840740"/>
            <a:ext cx="3048000" cy="299085"/>
          </a:xfrm>
          <a:prstGeom prst="rect">
            <a:avLst/>
          </a:prstGeom>
          <a:noFill/>
        </p:spPr>
        <p:txBody>
          <a:bodyPr wrap="square" rtlCol="0">
            <a:spAutoFit/>
          </a:bodyPr>
          <a:p>
            <a:r>
              <a:rPr lang="zh-CN" altLang="en-US">
                <a:latin typeface="WPS灵秀黑" charset="-122"/>
                <a:ea typeface="WPS灵秀黑" charset="-122"/>
                <a:cs typeface="WPS灵秀黑" charset="-122"/>
              </a:rPr>
              <a:t>我们查找相关资料与文献有：</a:t>
            </a:r>
            <a:endParaRPr lang="zh-CN" altLang="en-US">
              <a:latin typeface="WPS灵秀黑" charset="-122"/>
              <a:ea typeface="WPS灵秀黑" charset="-122"/>
              <a:cs typeface="WPS灵秀黑"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14"/>
                                        </p:tgtEl>
                                        <p:attrNameLst>
                                          <p:attrName>style.visibility</p:attrName>
                                        </p:attrNameLst>
                                      </p:cBhvr>
                                      <p:to>
                                        <p:strVal val="visible"/>
                                      </p:to>
                                    </p:set>
                                    <p:animEffect transition="in" filter="fade">
                                      <p:cBhvr>
                                        <p:cTn id="7" dur="1000"/>
                                        <p:tgtEl>
                                          <p:spTgt spid="1048614"/>
                                        </p:tgtEl>
                                      </p:cBhvr>
                                    </p:animEffect>
                                    <p:anim calcmode="lin" valueType="num">
                                      <p:cBhvr>
                                        <p:cTn id="8" dur="1000" fill="hold"/>
                                        <p:tgtEl>
                                          <p:spTgt spid="1048614"/>
                                        </p:tgtEl>
                                        <p:attrNameLst>
                                          <p:attrName>ppt_x</p:attrName>
                                        </p:attrNameLst>
                                      </p:cBhvr>
                                      <p:tavLst>
                                        <p:tav tm="0">
                                          <p:val>
                                            <p:strVal val="#ppt_x"/>
                                          </p:val>
                                        </p:tav>
                                        <p:tav tm="100000">
                                          <p:val>
                                            <p:strVal val="#ppt_x"/>
                                          </p:val>
                                        </p:tav>
                                      </p:tavLst>
                                    </p:anim>
                                    <p:anim calcmode="lin" valueType="num">
                                      <p:cBhvr>
                                        <p:cTn id="9" dur="1000" fill="hold"/>
                                        <p:tgtEl>
                                          <p:spTgt spid="10486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15"/>
                                        </p:tgtEl>
                                        <p:attrNameLst>
                                          <p:attrName>style.visibility</p:attrName>
                                        </p:attrNameLst>
                                      </p:cBhvr>
                                      <p:to>
                                        <p:strVal val="visible"/>
                                      </p:to>
                                    </p:set>
                                    <p:animEffect transition="in" filter="fade">
                                      <p:cBhvr>
                                        <p:cTn id="12" dur="1000"/>
                                        <p:tgtEl>
                                          <p:spTgt spid="1048615"/>
                                        </p:tgtEl>
                                      </p:cBhvr>
                                    </p:animEffect>
                                    <p:anim calcmode="lin" valueType="num">
                                      <p:cBhvr>
                                        <p:cTn id="13" dur="1000" fill="hold"/>
                                        <p:tgtEl>
                                          <p:spTgt spid="1048615"/>
                                        </p:tgtEl>
                                        <p:attrNameLst>
                                          <p:attrName>ppt_x</p:attrName>
                                        </p:attrNameLst>
                                      </p:cBhvr>
                                      <p:tavLst>
                                        <p:tav tm="0">
                                          <p:val>
                                            <p:strVal val="#ppt_x"/>
                                          </p:val>
                                        </p:tav>
                                        <p:tav tm="100000">
                                          <p:val>
                                            <p:strVal val="#ppt_x"/>
                                          </p:val>
                                        </p:tav>
                                      </p:tavLst>
                                    </p:anim>
                                    <p:anim calcmode="lin" valueType="num">
                                      <p:cBhvr>
                                        <p:cTn id="14" dur="1000" fill="hold"/>
                                        <p:tgtEl>
                                          <p:spTgt spid="10486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4" grpId="0"/>
      <p:bldP spid="10486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401445" y="2073275"/>
            <a:ext cx="146367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03</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1803505"/>
            <a:ext cx="5525135" cy="1814830"/>
            <a:chOff x="3749212" y="1713040"/>
            <a:chExt cx="5138210" cy="1814830"/>
          </a:xfrm>
        </p:grpSpPr>
        <p:sp>
          <p:nvSpPr>
            <p:cNvPr id="1048647" name="矩形 3"/>
            <p:cNvSpPr/>
            <p:nvPr/>
          </p:nvSpPr>
          <p:spPr>
            <a:xfrm>
              <a:off x="3847240" y="1713040"/>
              <a:ext cx="3862073" cy="1814830"/>
            </a:xfrm>
            <a:prstGeom prst="rect">
              <a:avLst/>
            </a:prstGeom>
          </p:spPr>
          <p:txBody>
            <a:bodyPr wrap="square">
              <a:spAutoFit/>
            </a:bodyPr>
            <a:lstStyle/>
            <a:p>
              <a:pPr algn="dist">
                <a:lnSpc>
                  <a:spcPct val="100000"/>
                </a:lnSpc>
              </a:pP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三中全会精神指引大学生就业的实践路径</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48" name="文本框 4"/>
            <p:cNvSpPr txBox="1"/>
            <p:nvPr/>
          </p:nvSpPr>
          <p:spPr>
            <a:xfrm>
              <a:off x="3749212" y="2664905"/>
              <a:ext cx="5138210" cy="645160"/>
            </a:xfrm>
            <a:prstGeom prst="rect">
              <a:avLst/>
            </a:prstGeom>
            <a:noFill/>
          </p:spPr>
          <p:txBody>
            <a:bodyPr wrap="square" rtlCol="0">
              <a:spAutoFit/>
            </a:bodyPr>
            <a:lstStyle/>
            <a:p>
              <a:pPr algn="dist">
                <a:lnSpc>
                  <a:spcPct val="150000"/>
                </a:lnSpc>
              </a:pPr>
              <a:r>
                <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rPr>
                <a:t>The spirit of the 20th CPC Central Committee's Third Plenary Session guides the practical pathways for college students' employment</a:t>
              </a:r>
              <a:endPar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cxnSp>
          <p:nvCxnSpPr>
            <p:cNvPr id="3145730" name="直接连接符 2"/>
            <p:cNvCxnSpPr/>
            <p:nvPr/>
          </p:nvCxnSpPr>
          <p:spPr>
            <a:xfrm>
              <a:off x="3847663" y="2664701"/>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45"/>
                                        </p:tgtEl>
                                        <p:attrNameLst>
                                          <p:attrName>style.visibility</p:attrName>
                                        </p:attrNameLst>
                                      </p:cBhvr>
                                      <p:to>
                                        <p:strVal val="visible"/>
                                      </p:to>
                                    </p:set>
                                    <p:anim calcmode="lin" valueType="num">
                                      <p:cBhvr>
                                        <p:cTn id="7" dur="500" fill="hold"/>
                                        <p:tgtEl>
                                          <p:spTgt spid="1048645"/>
                                        </p:tgtEl>
                                        <p:attrNameLst>
                                          <p:attrName>ppt_w</p:attrName>
                                        </p:attrNameLst>
                                      </p:cBhvr>
                                      <p:tavLst>
                                        <p:tav tm="0">
                                          <p:val>
                                            <p:fltVal val="0"/>
                                          </p:val>
                                        </p:tav>
                                        <p:tav tm="100000">
                                          <p:val>
                                            <p:strVal val="#ppt_w"/>
                                          </p:val>
                                        </p:tav>
                                      </p:tavLst>
                                    </p:anim>
                                    <p:anim calcmode="lin" valueType="num">
                                      <p:cBhvr>
                                        <p:cTn id="8" dur="500" fill="hold"/>
                                        <p:tgtEl>
                                          <p:spTgt spid="1048645"/>
                                        </p:tgtEl>
                                        <p:attrNameLst>
                                          <p:attrName>ppt_h</p:attrName>
                                        </p:attrNameLst>
                                      </p:cBhvr>
                                      <p:tavLst>
                                        <p:tav tm="0">
                                          <p:val>
                                            <p:fltVal val="0"/>
                                          </p:val>
                                        </p:tav>
                                        <p:tav tm="100000">
                                          <p:val>
                                            <p:strVal val="#ppt_h"/>
                                          </p:val>
                                        </p:tav>
                                      </p:tavLst>
                                    </p:anim>
                                    <p:animEffect transition="in" filter="fade">
                                      <p:cBhvr>
                                        <p:cTn id="9" dur="500"/>
                                        <p:tgtEl>
                                          <p:spTgt spid="104864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48646"/>
                                        </p:tgtEl>
                                        <p:attrNameLst>
                                          <p:attrName>style.visibility</p:attrName>
                                        </p:attrNameLst>
                                      </p:cBhvr>
                                      <p:to>
                                        <p:strVal val="visible"/>
                                      </p:to>
                                    </p:set>
                                    <p:anim calcmode="lin" valueType="num">
                                      <p:cBhvr>
                                        <p:cTn id="13" dur="1000" fill="hold"/>
                                        <p:tgtEl>
                                          <p:spTgt spid="1048646"/>
                                        </p:tgtEl>
                                        <p:attrNameLst>
                                          <p:attrName>ppt_w</p:attrName>
                                        </p:attrNameLst>
                                      </p:cBhvr>
                                      <p:tavLst>
                                        <p:tav tm="0">
                                          <p:val>
                                            <p:fltVal val="0"/>
                                          </p:val>
                                        </p:tav>
                                        <p:tav tm="100000">
                                          <p:val>
                                            <p:strVal val="#ppt_w"/>
                                          </p:val>
                                        </p:tav>
                                      </p:tavLst>
                                    </p:anim>
                                    <p:anim calcmode="lin" valueType="num">
                                      <p:cBhvr>
                                        <p:cTn id="14" dur="1000" fill="hold"/>
                                        <p:tgtEl>
                                          <p:spTgt spid="1048646"/>
                                        </p:tgtEl>
                                        <p:attrNameLst>
                                          <p:attrName>ppt_h</p:attrName>
                                        </p:attrNameLst>
                                      </p:cBhvr>
                                      <p:tavLst>
                                        <p:tav tm="0">
                                          <p:val>
                                            <p:fltVal val="0"/>
                                          </p:val>
                                        </p:tav>
                                        <p:tav tm="100000">
                                          <p:val>
                                            <p:strVal val="#ppt_h"/>
                                          </p:val>
                                        </p:tav>
                                      </p:tavLst>
                                    </p:anim>
                                    <p:anim calcmode="lin" valueType="num">
                                      <p:cBhvr>
                                        <p:cTn id="15" dur="1000" fill="hold"/>
                                        <p:tgtEl>
                                          <p:spTgt spid="1048646"/>
                                        </p:tgtEl>
                                        <p:attrNameLst>
                                          <p:attrName>style.rotation</p:attrName>
                                        </p:attrNameLst>
                                      </p:cBhvr>
                                      <p:tavLst>
                                        <p:tav tm="0">
                                          <p:val>
                                            <p:fltVal val="90"/>
                                          </p:val>
                                        </p:tav>
                                        <p:tav tm="100000">
                                          <p:val>
                                            <p:fltVal val="0"/>
                                          </p:val>
                                        </p:tav>
                                      </p:tavLst>
                                    </p:anim>
                                    <p:animEffect transition="in" filter="fade">
                                      <p:cBhvr>
                                        <p:cTn id="16" dur="1000"/>
                                        <p:tgtEl>
                                          <p:spTgt spid="1048646"/>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bldLvl="0" animBg="1"/>
      <p:bldP spid="10486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文本框 2"/>
          <p:cNvSpPr txBox="1"/>
          <p:nvPr/>
        </p:nvSpPr>
        <p:spPr>
          <a:xfrm>
            <a:off x="483420" y="168251"/>
            <a:ext cx="4572000" cy="92202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三中全会精神指引大学生就业的实践路径</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55" name="文本框 4"/>
          <p:cNvSpPr txBox="1"/>
          <p:nvPr/>
        </p:nvSpPr>
        <p:spPr>
          <a:xfrm>
            <a:off x="494665" y="457835"/>
            <a:ext cx="721868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The spirit of the 20th CPC Central Committee's Third Plenary Session guides the practical pathways for college students' employment.</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62" name="文本框 29"/>
          <p:cNvSpPr txBox="1"/>
          <p:nvPr/>
        </p:nvSpPr>
        <p:spPr>
          <a:xfrm>
            <a:off x="6507285" y="4183832"/>
            <a:ext cx="4579620" cy="281940"/>
          </a:xfrm>
          <a:prstGeom prst="rect">
            <a:avLst/>
          </a:prstGeom>
          <a:noFill/>
        </p:spPr>
        <p:txBody>
          <a:bodyPr wrap="square">
            <a:spAutoFit/>
          </a:bodyPr>
          <a:lstStyle/>
          <a:p>
            <a:endParaRPr lang="zh-CN" altLang="en-US" dirty="0"/>
          </a:p>
        </p:txBody>
      </p:sp>
      <p:pic>
        <p:nvPicPr>
          <p:cNvPr id="3" name="图片 2" descr="6f8cbe4145bc7d56a207858298f3f45"/>
          <p:cNvPicPr>
            <a:picLocks noChangeAspect="1"/>
          </p:cNvPicPr>
          <p:nvPr/>
        </p:nvPicPr>
        <p:blipFill>
          <a:blip r:embed="rId1"/>
          <a:stretch>
            <a:fillRect/>
          </a:stretch>
        </p:blipFill>
        <p:spPr>
          <a:xfrm>
            <a:off x="565785" y="1183005"/>
            <a:ext cx="2183765" cy="3858895"/>
          </a:xfrm>
          <a:prstGeom prst="rect">
            <a:avLst/>
          </a:prstGeom>
        </p:spPr>
      </p:pic>
      <p:pic>
        <p:nvPicPr>
          <p:cNvPr id="6" name="图片 5" descr="微信图片_20241123151840"/>
          <p:cNvPicPr>
            <a:picLocks noChangeAspect="1"/>
          </p:cNvPicPr>
          <p:nvPr/>
        </p:nvPicPr>
        <p:blipFill>
          <a:blip r:embed="rId2"/>
          <a:srcRect b="36508"/>
          <a:stretch>
            <a:fillRect/>
          </a:stretch>
        </p:blipFill>
        <p:spPr>
          <a:xfrm>
            <a:off x="2966085" y="1183005"/>
            <a:ext cx="5523865" cy="2176145"/>
          </a:xfrm>
          <a:prstGeom prst="rect">
            <a:avLst/>
          </a:prstGeom>
        </p:spPr>
      </p:pic>
      <p:sp>
        <p:nvSpPr>
          <p:cNvPr id="4" name="文本框 3"/>
          <p:cNvSpPr txBox="1"/>
          <p:nvPr/>
        </p:nvSpPr>
        <p:spPr>
          <a:xfrm>
            <a:off x="2966085" y="3609975"/>
            <a:ext cx="6040755" cy="275590"/>
          </a:xfrm>
          <a:prstGeom prst="rect">
            <a:avLst/>
          </a:prstGeom>
          <a:noFill/>
        </p:spPr>
        <p:txBody>
          <a:bodyPr wrap="square" rtlCol="0">
            <a:spAutoFit/>
          </a:bodyPr>
          <a:p>
            <a:r>
              <a:rPr lang="zh-CN" altLang="en-US" sz="1200">
                <a:latin typeface="WPS灵秀黑" charset="-122"/>
                <a:ea typeface="WPS灵秀黑" charset="-122"/>
                <a:cs typeface="WPS灵秀黑" charset="-122"/>
              </a:rPr>
              <a:t>依据三中全会提出的政策为就业优先战略指引方向，我们给出了</a:t>
            </a:r>
            <a:r>
              <a:rPr lang="en-US" altLang="zh-CN" sz="1200">
                <a:latin typeface="WPS灵秀黑" charset="-122"/>
                <a:ea typeface="WPS灵秀黑" charset="-122"/>
                <a:cs typeface="WPS灵秀黑" charset="-122"/>
              </a:rPr>
              <a:t>3</a:t>
            </a:r>
            <a:r>
              <a:rPr lang="zh-CN" altLang="en-US" sz="1200">
                <a:latin typeface="WPS灵秀黑" charset="-122"/>
                <a:ea typeface="WPS灵秀黑" charset="-122"/>
                <a:cs typeface="WPS灵秀黑" charset="-122"/>
              </a:rPr>
              <a:t>条建议：</a:t>
            </a:r>
            <a:endParaRPr lang="zh-CN" altLang="en-US" sz="1200">
              <a:latin typeface="WPS灵秀黑" charset="-122"/>
              <a:ea typeface="WPS灵秀黑" charset="-122"/>
              <a:cs typeface="WPS灵秀黑" charset="-122"/>
            </a:endParaRPr>
          </a:p>
        </p:txBody>
      </p:sp>
      <p:sp>
        <p:nvSpPr>
          <p:cNvPr id="5" name="文本框 4"/>
          <p:cNvSpPr txBox="1"/>
          <p:nvPr/>
        </p:nvSpPr>
        <p:spPr>
          <a:xfrm>
            <a:off x="3065780" y="3963670"/>
            <a:ext cx="3614420" cy="866140"/>
          </a:xfrm>
          <a:prstGeom prst="rect">
            <a:avLst/>
          </a:prstGeom>
          <a:noFill/>
        </p:spPr>
        <p:txBody>
          <a:bodyPr wrap="square" rtlCol="0">
            <a:spAutoFit/>
          </a:bodyPr>
          <a:p>
            <a:pPr>
              <a:lnSpc>
                <a:spcPct val="120000"/>
              </a:lnSpc>
            </a:pPr>
            <a:r>
              <a:rPr lang="zh-CN" altLang="en-US" sz="1400">
                <a:latin typeface="WPS灵秀黑" charset="-122"/>
                <a:ea typeface="WPS灵秀黑" charset="-122"/>
                <a:cs typeface="WPS灵秀黑" charset="-122"/>
              </a:rPr>
              <a:t>1.促进产学研结合，提升大学生竞争力</a:t>
            </a:r>
            <a:endParaRPr lang="zh-CN" altLang="en-US" sz="1400">
              <a:latin typeface="WPS灵秀黑" charset="-122"/>
              <a:ea typeface="WPS灵秀黑" charset="-122"/>
              <a:cs typeface="WPS灵秀黑" charset="-122"/>
            </a:endParaRPr>
          </a:p>
          <a:p>
            <a:pPr>
              <a:lnSpc>
                <a:spcPct val="120000"/>
              </a:lnSpc>
            </a:pPr>
            <a:r>
              <a:rPr lang="zh-CN" altLang="en-US" sz="1400">
                <a:latin typeface="WPS灵秀黑" charset="-122"/>
                <a:ea typeface="WPS灵秀黑" charset="-122"/>
                <a:cs typeface="WPS灵秀黑" charset="-122"/>
              </a:rPr>
              <a:t>2.支持创业创新</a:t>
            </a:r>
            <a:endParaRPr lang="zh-CN" altLang="en-US" sz="1400">
              <a:latin typeface="WPS灵秀黑" charset="-122"/>
              <a:ea typeface="WPS灵秀黑" charset="-122"/>
              <a:cs typeface="WPS灵秀黑" charset="-122"/>
            </a:endParaRPr>
          </a:p>
          <a:p>
            <a:pPr>
              <a:lnSpc>
                <a:spcPct val="120000"/>
              </a:lnSpc>
            </a:pPr>
            <a:r>
              <a:rPr lang="zh-CN" altLang="en-US" sz="1400">
                <a:latin typeface="WPS灵秀黑" charset="-122"/>
                <a:ea typeface="WPS灵秀黑" charset="-122"/>
                <a:cs typeface="WPS灵秀黑" charset="-122"/>
              </a:rPr>
              <a:t>3.政府与企业的共同努力</a:t>
            </a:r>
            <a:endParaRPr lang="zh-CN" altLang="en-US" sz="1400">
              <a:latin typeface="WPS灵秀黑" charset="-122"/>
              <a:ea typeface="WPS灵秀黑" charset="-122"/>
              <a:cs typeface="WPS灵秀黑" charset="-122"/>
            </a:endParaRPr>
          </a:p>
        </p:txBody>
      </p:sp>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54"/>
                                        </p:tgtEl>
                                        <p:attrNameLst>
                                          <p:attrName>style.visibility</p:attrName>
                                        </p:attrNameLst>
                                      </p:cBhvr>
                                      <p:to>
                                        <p:strVal val="visible"/>
                                      </p:to>
                                    </p:set>
                                    <p:animEffect transition="in" filter="fade">
                                      <p:cBhvr>
                                        <p:cTn id="7" dur="1000"/>
                                        <p:tgtEl>
                                          <p:spTgt spid="1048654"/>
                                        </p:tgtEl>
                                      </p:cBhvr>
                                    </p:animEffect>
                                    <p:anim calcmode="lin" valueType="num">
                                      <p:cBhvr>
                                        <p:cTn id="8" dur="1000" fill="hold"/>
                                        <p:tgtEl>
                                          <p:spTgt spid="1048654"/>
                                        </p:tgtEl>
                                        <p:attrNameLst>
                                          <p:attrName>ppt_x</p:attrName>
                                        </p:attrNameLst>
                                      </p:cBhvr>
                                      <p:tavLst>
                                        <p:tav tm="0">
                                          <p:val>
                                            <p:strVal val="#ppt_x"/>
                                          </p:val>
                                        </p:tav>
                                        <p:tav tm="100000">
                                          <p:val>
                                            <p:strVal val="#ppt_x"/>
                                          </p:val>
                                        </p:tav>
                                      </p:tavLst>
                                    </p:anim>
                                    <p:anim calcmode="lin" valueType="num">
                                      <p:cBhvr>
                                        <p:cTn id="9" dur="1000" fill="hold"/>
                                        <p:tgtEl>
                                          <p:spTgt spid="104865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55"/>
                                        </p:tgtEl>
                                        <p:attrNameLst>
                                          <p:attrName>style.visibility</p:attrName>
                                        </p:attrNameLst>
                                      </p:cBhvr>
                                      <p:to>
                                        <p:strVal val="visible"/>
                                      </p:to>
                                    </p:set>
                                    <p:animEffect transition="in" filter="fade">
                                      <p:cBhvr>
                                        <p:cTn id="12" dur="1000"/>
                                        <p:tgtEl>
                                          <p:spTgt spid="1048655"/>
                                        </p:tgtEl>
                                      </p:cBhvr>
                                    </p:animEffect>
                                    <p:anim calcmode="lin" valueType="num">
                                      <p:cBhvr>
                                        <p:cTn id="13" dur="1000" fill="hold"/>
                                        <p:tgtEl>
                                          <p:spTgt spid="1048655"/>
                                        </p:tgtEl>
                                        <p:attrNameLst>
                                          <p:attrName>ppt_x</p:attrName>
                                        </p:attrNameLst>
                                      </p:cBhvr>
                                      <p:tavLst>
                                        <p:tav tm="0">
                                          <p:val>
                                            <p:strVal val="#ppt_x"/>
                                          </p:val>
                                        </p:tav>
                                        <p:tav tm="100000">
                                          <p:val>
                                            <p:strVal val="#ppt_x"/>
                                          </p:val>
                                        </p:tav>
                                      </p:tavLst>
                                    </p:anim>
                                    <p:anim calcmode="lin" valueType="num">
                                      <p:cBhvr>
                                        <p:cTn id="14" dur="1000" fill="hold"/>
                                        <p:tgtEl>
                                          <p:spTgt spid="10486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4" grpId="0"/>
      <p:bldP spid="10486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04</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122275"/>
            <a:ext cx="5289380" cy="1001395"/>
            <a:chOff x="3749212" y="2031810"/>
            <a:chExt cx="4918965" cy="1001395"/>
          </a:xfrm>
        </p:grpSpPr>
        <p:sp>
          <p:nvSpPr>
            <p:cNvPr id="1048647" name="矩形 3"/>
            <p:cNvSpPr/>
            <p:nvPr/>
          </p:nvSpPr>
          <p:spPr>
            <a:xfrm>
              <a:off x="3749212" y="2031810"/>
              <a:ext cx="4058129" cy="953135"/>
            </a:xfrm>
            <a:prstGeom prst="rect">
              <a:avLst/>
            </a:prstGeom>
          </p:spPr>
          <p:txBody>
            <a:bodyPr wrap="square">
              <a:spAutoFit/>
            </a:bodyPr>
            <a:lstStyle/>
            <a:p>
              <a:pPr algn="dist"/>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总结与展望</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48" name="文本框 4"/>
            <p:cNvSpPr txBox="1"/>
            <p:nvPr/>
          </p:nvSpPr>
          <p:spPr>
            <a:xfrm>
              <a:off x="3749212" y="2664905"/>
              <a:ext cx="2989268" cy="368300"/>
            </a:xfrm>
            <a:prstGeom prst="rect">
              <a:avLst/>
            </a:prstGeom>
            <a:noFill/>
          </p:spPr>
          <p:txBody>
            <a:bodyPr wrap="square" rtlCol="0">
              <a:spAutoFit/>
            </a:bodyPr>
            <a:lstStyle/>
            <a:p>
              <a:pPr algn="dist">
                <a:lnSpc>
                  <a:spcPct val="150000"/>
                </a:lnSpc>
              </a:pPr>
              <a:r>
                <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rPr>
                <a:t>Summary and prospect</a:t>
              </a:r>
              <a:endPar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cxnSp>
          <p:nvCxnSpPr>
            <p:cNvPr id="3145730" name="直接连接符 2"/>
            <p:cNvCxnSpPr/>
            <p:nvPr/>
          </p:nvCxnSpPr>
          <p:spPr>
            <a:xfrm>
              <a:off x="3847663" y="2664701"/>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5266055" y="4104640"/>
            <a:ext cx="3048000" cy="299085"/>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45"/>
                                        </p:tgtEl>
                                        <p:attrNameLst>
                                          <p:attrName>style.visibility</p:attrName>
                                        </p:attrNameLst>
                                      </p:cBhvr>
                                      <p:to>
                                        <p:strVal val="visible"/>
                                      </p:to>
                                    </p:set>
                                    <p:anim calcmode="lin" valueType="num">
                                      <p:cBhvr>
                                        <p:cTn id="7" dur="500" fill="hold"/>
                                        <p:tgtEl>
                                          <p:spTgt spid="1048645"/>
                                        </p:tgtEl>
                                        <p:attrNameLst>
                                          <p:attrName>ppt_w</p:attrName>
                                        </p:attrNameLst>
                                      </p:cBhvr>
                                      <p:tavLst>
                                        <p:tav tm="0">
                                          <p:val>
                                            <p:fltVal val="0"/>
                                          </p:val>
                                        </p:tav>
                                        <p:tav tm="100000">
                                          <p:val>
                                            <p:strVal val="#ppt_w"/>
                                          </p:val>
                                        </p:tav>
                                      </p:tavLst>
                                    </p:anim>
                                    <p:anim calcmode="lin" valueType="num">
                                      <p:cBhvr>
                                        <p:cTn id="8" dur="500" fill="hold"/>
                                        <p:tgtEl>
                                          <p:spTgt spid="1048645"/>
                                        </p:tgtEl>
                                        <p:attrNameLst>
                                          <p:attrName>ppt_h</p:attrName>
                                        </p:attrNameLst>
                                      </p:cBhvr>
                                      <p:tavLst>
                                        <p:tav tm="0">
                                          <p:val>
                                            <p:fltVal val="0"/>
                                          </p:val>
                                        </p:tav>
                                        <p:tav tm="100000">
                                          <p:val>
                                            <p:strVal val="#ppt_h"/>
                                          </p:val>
                                        </p:tav>
                                      </p:tavLst>
                                    </p:anim>
                                    <p:animEffect transition="in" filter="fade">
                                      <p:cBhvr>
                                        <p:cTn id="9" dur="500"/>
                                        <p:tgtEl>
                                          <p:spTgt spid="104864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48646"/>
                                        </p:tgtEl>
                                        <p:attrNameLst>
                                          <p:attrName>style.visibility</p:attrName>
                                        </p:attrNameLst>
                                      </p:cBhvr>
                                      <p:to>
                                        <p:strVal val="visible"/>
                                      </p:to>
                                    </p:set>
                                    <p:anim calcmode="lin" valueType="num">
                                      <p:cBhvr>
                                        <p:cTn id="13" dur="1000" fill="hold"/>
                                        <p:tgtEl>
                                          <p:spTgt spid="1048646"/>
                                        </p:tgtEl>
                                        <p:attrNameLst>
                                          <p:attrName>ppt_w</p:attrName>
                                        </p:attrNameLst>
                                      </p:cBhvr>
                                      <p:tavLst>
                                        <p:tav tm="0">
                                          <p:val>
                                            <p:fltVal val="0"/>
                                          </p:val>
                                        </p:tav>
                                        <p:tav tm="100000">
                                          <p:val>
                                            <p:strVal val="#ppt_w"/>
                                          </p:val>
                                        </p:tav>
                                      </p:tavLst>
                                    </p:anim>
                                    <p:anim calcmode="lin" valueType="num">
                                      <p:cBhvr>
                                        <p:cTn id="14" dur="1000" fill="hold"/>
                                        <p:tgtEl>
                                          <p:spTgt spid="1048646"/>
                                        </p:tgtEl>
                                        <p:attrNameLst>
                                          <p:attrName>ppt_h</p:attrName>
                                        </p:attrNameLst>
                                      </p:cBhvr>
                                      <p:tavLst>
                                        <p:tav tm="0">
                                          <p:val>
                                            <p:fltVal val="0"/>
                                          </p:val>
                                        </p:tav>
                                        <p:tav tm="100000">
                                          <p:val>
                                            <p:strVal val="#ppt_h"/>
                                          </p:val>
                                        </p:tav>
                                      </p:tavLst>
                                    </p:anim>
                                    <p:anim calcmode="lin" valueType="num">
                                      <p:cBhvr>
                                        <p:cTn id="15" dur="1000" fill="hold"/>
                                        <p:tgtEl>
                                          <p:spTgt spid="1048646"/>
                                        </p:tgtEl>
                                        <p:attrNameLst>
                                          <p:attrName>style.rotation</p:attrName>
                                        </p:attrNameLst>
                                      </p:cBhvr>
                                      <p:tavLst>
                                        <p:tav tm="0">
                                          <p:val>
                                            <p:fltVal val="90"/>
                                          </p:val>
                                        </p:tav>
                                        <p:tav tm="100000">
                                          <p:val>
                                            <p:fltVal val="0"/>
                                          </p:val>
                                        </p:tav>
                                      </p:tavLst>
                                    </p:anim>
                                    <p:animEffect transition="in" filter="fade">
                                      <p:cBhvr>
                                        <p:cTn id="16" dur="1000"/>
                                        <p:tgtEl>
                                          <p:spTgt spid="1048646"/>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bldLvl="0" animBg="1"/>
      <p:bldP spid="10486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316957"/>
            <a:ext cx="4377600" cy="2765223"/>
          </a:xfrm>
          <a:prstGeom prst="rect">
            <a:avLst/>
          </a:prstGeom>
        </p:spPr>
      </p:pic>
      <p:sp>
        <p:nvSpPr>
          <p:cNvPr id="1048720" name="文本框 2"/>
          <p:cNvSpPr txBox="1"/>
          <p:nvPr/>
        </p:nvSpPr>
        <p:spPr>
          <a:xfrm>
            <a:off x="534220" y="104751"/>
            <a:ext cx="4572000" cy="64516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总结与展望</a:t>
            </a:r>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4"/>
          <p:cNvSpPr txBox="1"/>
          <p:nvPr/>
        </p:nvSpPr>
        <p:spPr>
          <a:xfrm>
            <a:off x="483420" y="442877"/>
            <a:ext cx="5679780" cy="41402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Summary and prospect</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6" name="矩形 15"/>
          <p:cNvSpPr/>
          <p:nvPr/>
        </p:nvSpPr>
        <p:spPr>
          <a:xfrm>
            <a:off x="0" y="1316957"/>
            <a:ext cx="9144000" cy="2765223"/>
          </a:xfrm>
          <a:prstGeom prst="rect">
            <a:avLst/>
          </a:prstGeom>
          <a:gradFill>
            <a:gsLst>
              <a:gs pos="14000">
                <a:schemeClr val="bg1">
                  <a:alpha val="38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459373" y="1400273"/>
            <a:ext cx="4572000" cy="368300"/>
          </a:xfrm>
          <a:prstGeom prst="rect">
            <a:avLst/>
          </a:prstGeom>
          <a:noFill/>
        </p:spPr>
        <p:txBody>
          <a:bodyPr wrap="square">
            <a:spAutoFit/>
          </a:bodyPr>
          <a:lstStyle/>
          <a:p>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a:t>
            </a:r>
            <a:endParaRPr lang="en-US" altLang="zh-CN"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719" name="矩形 1"/>
          <p:cNvSpPr/>
          <p:nvPr>
            <p:custDataLst>
              <p:tags r:id="rId2"/>
            </p:custDataLst>
          </p:nvPr>
        </p:nvSpPr>
        <p:spPr>
          <a:xfrm>
            <a:off x="4459605" y="2418080"/>
            <a:ext cx="4490085" cy="2129155"/>
          </a:xfrm>
          <a:prstGeom prst="rect">
            <a:avLst/>
          </a:prstGeom>
        </p:spPr>
        <p:txBody>
          <a:bodyPr wrap="square">
            <a:noAutofit/>
          </a:bodyPr>
          <a:lstStyle/>
          <a:p>
            <a:pPr marL="285750" indent="-285750">
              <a:buFont typeface="Wingdings" panose="05000000000000000000" pitchFamily="2" charset="2"/>
              <a:buChar char="u"/>
            </a:pP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4377690" y="1707515"/>
            <a:ext cx="4432300" cy="2578735"/>
          </a:xfrm>
          <a:prstGeom prst="rect">
            <a:avLst/>
          </a:prstGeom>
          <a:noFill/>
        </p:spPr>
        <p:txBody>
          <a:bodyPr wrap="square" rtlCol="0">
            <a:noAutofit/>
          </a:bodyPr>
          <a:p>
            <a:pPr indent="457200" fontAlgn="auto">
              <a:lnSpc>
                <a:spcPct val="120000"/>
              </a:lnSpc>
            </a:pPr>
            <a:r>
              <a:rPr lang="zh-CN" altLang="en-US">
                <a:latin typeface="WPS灵秀黑" charset="-122"/>
                <a:ea typeface="WPS灵秀黑" charset="-122"/>
                <a:cs typeface="WPS灵秀黑" charset="-122"/>
              </a:rPr>
              <a:t>大学生对就业市场的竞争有清晰认识，但对国家政策的了解还不够深入，这说明政策宣传需要更关注学生关心的问题。学生普遍感到技能和市场需求存在差距，特别是缺乏实战经验和新兴领域的知识，学校课程和资源需要改进。虽然不少学生关注创业政策，但因为缺乏资金和经验，他们更愿意先提升专业能力，这也反映出支持政策需要更加实际。大家还希望通过校企合作和实习积累经验，学校能提供更贴近市场需求的课程和指导，帮助他们更好地就业。</a:t>
            </a:r>
            <a:endParaRPr lang="zh-CN" altLang="en-US">
              <a:latin typeface="WPS灵秀黑" charset="-122"/>
              <a:ea typeface="WPS灵秀黑" charset="-122"/>
              <a:cs typeface="WPS灵秀黑"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720"/>
                                        </p:tgtEl>
                                        <p:attrNameLst>
                                          <p:attrName>style.visibility</p:attrName>
                                        </p:attrNameLst>
                                      </p:cBhvr>
                                      <p:to>
                                        <p:strVal val="visible"/>
                                      </p:to>
                                    </p:set>
                                    <p:animEffect transition="in" filter="fade">
                                      <p:cBhvr>
                                        <p:cTn id="7" dur="1000"/>
                                        <p:tgtEl>
                                          <p:spTgt spid="1048720"/>
                                        </p:tgtEl>
                                      </p:cBhvr>
                                    </p:animEffect>
                                    <p:anim calcmode="lin" valueType="num">
                                      <p:cBhvr>
                                        <p:cTn id="8" dur="1000" fill="hold"/>
                                        <p:tgtEl>
                                          <p:spTgt spid="1048720"/>
                                        </p:tgtEl>
                                        <p:attrNameLst>
                                          <p:attrName>ppt_x</p:attrName>
                                        </p:attrNameLst>
                                      </p:cBhvr>
                                      <p:tavLst>
                                        <p:tav tm="0">
                                          <p:val>
                                            <p:strVal val="#ppt_x"/>
                                          </p:val>
                                        </p:tav>
                                        <p:tav tm="100000">
                                          <p:val>
                                            <p:strVal val="#ppt_x"/>
                                          </p:val>
                                        </p:tav>
                                      </p:tavLst>
                                    </p:anim>
                                    <p:anim calcmode="lin" valueType="num">
                                      <p:cBhvr>
                                        <p:cTn id="9" dur="1000" fill="hold"/>
                                        <p:tgtEl>
                                          <p:spTgt spid="10487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8637" y="1249535"/>
            <a:ext cx="4468009" cy="2765222"/>
          </a:xfrm>
          <a:prstGeom prst="rect">
            <a:avLst/>
          </a:prstGeom>
        </p:spPr>
      </p:pic>
      <p:sp>
        <p:nvSpPr>
          <p:cNvPr id="1048720" name="文本框 2"/>
          <p:cNvSpPr txBox="1"/>
          <p:nvPr/>
        </p:nvSpPr>
        <p:spPr>
          <a:xfrm>
            <a:off x="483420" y="123801"/>
            <a:ext cx="4572000" cy="64516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总结与展望</a:t>
            </a:r>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zh-CN"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4"/>
          <p:cNvSpPr txBox="1"/>
          <p:nvPr/>
        </p:nvSpPr>
        <p:spPr>
          <a:xfrm>
            <a:off x="483420" y="442877"/>
            <a:ext cx="5679780" cy="41402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Summary and prospect</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6" name="矩形 15"/>
          <p:cNvSpPr/>
          <p:nvPr/>
        </p:nvSpPr>
        <p:spPr>
          <a:xfrm>
            <a:off x="0" y="1249534"/>
            <a:ext cx="9144000" cy="2765223"/>
          </a:xfrm>
          <a:prstGeom prst="rect">
            <a:avLst/>
          </a:prstGeom>
          <a:gradFill>
            <a:gsLst>
              <a:gs pos="14000">
                <a:schemeClr val="bg1">
                  <a:alpha val="38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503823" y="1306928"/>
            <a:ext cx="4572000" cy="368300"/>
          </a:xfrm>
          <a:prstGeom prst="rect">
            <a:avLst/>
          </a:prstGeom>
          <a:noFill/>
        </p:spPr>
        <p:txBody>
          <a:bodyPr wrap="square">
            <a:spAutoFit/>
          </a:bodyPr>
          <a:p>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展望：</a:t>
            </a:r>
            <a:endParaRPr lang="en-US" altLang="zh-CN"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4504055" y="1624330"/>
            <a:ext cx="4432300" cy="2578735"/>
          </a:xfrm>
          <a:prstGeom prst="rect">
            <a:avLst/>
          </a:prstGeom>
          <a:noFill/>
        </p:spPr>
        <p:txBody>
          <a:bodyPr wrap="square" rtlCol="0">
            <a:noAutofit/>
          </a:bodyPr>
          <a:p>
            <a:pPr indent="457200" fontAlgn="auto">
              <a:lnSpc>
                <a:spcPct val="110000"/>
              </a:lnSpc>
            </a:pPr>
            <a:r>
              <a:rPr lang="zh-CN" altLang="en-US">
                <a:latin typeface="WPS灵秀黑" charset="-122"/>
                <a:ea typeface="WPS灵秀黑" charset="-122"/>
                <a:cs typeface="WPS灵秀黑" charset="-122"/>
              </a:rPr>
              <a:t>通过深化校企合作，增加实习机会，让学生在学习中积累实践经验，为未来就业奠定基础；优化课程内容，开设符合市场需求的新兴行业课程，提升学生的技术竞争力和创新能力；强化创业支持，通过创业培训、资金和资源对接，为有创业意愿的学生提供切实帮助；同时注重个性化发展，根据专业和年级特点提供精准的就业指导和职业规划服务。这些措施将帮助学生更好地应对就业挑战，在快速变化的市场环境中找到自己的发展方向，学校和政府的支持将成为他们成长的坚实后盾，而他们的努力也将推动社会不断进步。</a:t>
            </a:r>
            <a:endParaRPr lang="zh-CN" altLang="en-US">
              <a:latin typeface="WPS灵秀黑" charset="-122"/>
              <a:ea typeface="WPS灵秀黑" charset="-122"/>
              <a:cs typeface="WPS灵秀黑" charset="-122"/>
            </a:endParaRPr>
          </a:p>
          <a:p>
            <a:pPr indent="457200" fontAlgn="auto">
              <a:lnSpc>
                <a:spcPct val="11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a:p>
            <a:pPr indent="457200" fontAlgn="auto">
              <a:lnSpc>
                <a:spcPct val="120000"/>
              </a:lnSpc>
            </a:pPr>
            <a:endParaRPr lang="en-US" altLang="zh-CN">
              <a:latin typeface="WPS灵秀黑" charset="-122"/>
              <a:ea typeface="WPS灵秀黑" charset="-122"/>
              <a:cs typeface="WPS灵秀黑" charset="-122"/>
            </a:endParaRPr>
          </a:p>
        </p:txBody>
      </p:sp>
    </p:spTree>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720"/>
                                        </p:tgtEl>
                                        <p:attrNameLst>
                                          <p:attrName>style.visibility</p:attrName>
                                        </p:attrNameLst>
                                      </p:cBhvr>
                                      <p:to>
                                        <p:strVal val="visible"/>
                                      </p:to>
                                    </p:set>
                                    <p:animEffect transition="in" filter="fade">
                                      <p:cBhvr>
                                        <p:cTn id="7" dur="1000"/>
                                        <p:tgtEl>
                                          <p:spTgt spid="1048720"/>
                                        </p:tgtEl>
                                      </p:cBhvr>
                                    </p:animEffect>
                                    <p:anim calcmode="lin" valueType="num">
                                      <p:cBhvr>
                                        <p:cTn id="8" dur="1000" fill="hold"/>
                                        <p:tgtEl>
                                          <p:spTgt spid="1048720"/>
                                        </p:tgtEl>
                                        <p:attrNameLst>
                                          <p:attrName>ppt_x</p:attrName>
                                        </p:attrNameLst>
                                      </p:cBhvr>
                                      <p:tavLst>
                                        <p:tav tm="0">
                                          <p:val>
                                            <p:strVal val="#ppt_x"/>
                                          </p:val>
                                        </p:tav>
                                        <p:tav tm="100000">
                                          <p:val>
                                            <p:strVal val="#ppt_x"/>
                                          </p:val>
                                        </p:tav>
                                      </p:tavLst>
                                    </p:anim>
                                    <p:anim calcmode="lin" valueType="num">
                                      <p:cBhvr>
                                        <p:cTn id="9" dur="1000" fill="hold"/>
                                        <p:tgtEl>
                                          <p:spTgt spid="10487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7767" y="213416"/>
            <a:ext cx="6692029" cy="414020"/>
          </a:xfrm>
          <a:prstGeom prst="rect">
            <a:avLst/>
          </a:prstGeom>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参考文献</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504825" y="803910"/>
            <a:ext cx="8134985" cy="3900805"/>
          </a:xfrm>
          <a:prstGeom prst="rect">
            <a:avLst/>
          </a:prstGeom>
          <a:ln>
            <a:solidFill>
              <a:srgbClr val="C00000"/>
            </a:solidFill>
          </a:ln>
        </p:spPr>
        <p:txBody>
          <a:bodyPr wrap="square">
            <a:noAutofit/>
          </a:bodyPr>
          <a:lstStyle/>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卢锋</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彭文生</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陈卫东</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全球变局下的中国宏观经济</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[J/OL].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国际经济评论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1-21[2024-11-20].</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中共中央政治局召开会议决定召开二十届三中全会分析研究当前经济形势和经济工作审议《关于持续深入推进长三角一体化高质量发展若干政策措施的意见》中共中央总书记习近平主持会议</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旗帜</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,2024,(05):5-6.</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顾华详</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以习近平经济思想引领新疆文旅业高质量发展</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基于党的二十届三中全会关于健全文旅深度融合发展体制机制的视角</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[J/OL].</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新疆农垦经济</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,1-27[2024-11-19].</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林益彬</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高校大学生就业现状及大学生就业困境探究</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中国就业</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2024, (03): 58-59.</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70000"/>
              </a:lnSpc>
              <a:spcBef>
                <a:spcPts val="0"/>
              </a:spcBef>
              <a:spcAft>
                <a:spcPts val="0"/>
              </a:spcAft>
              <a:buClr>
                <a:srgbClr val="C00000"/>
              </a:buClr>
              <a:buSzTx/>
              <a:buFont typeface="Wingdings" panose="05000000000000000000" pitchFamily="2" charset="2"/>
              <a:buChar char="u"/>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明子仪</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李戬</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党的二十届三中全会精神指引青年发展与奋斗的生成逻辑和实践路径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[J].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新生代</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2024, (06): 4-9+15.</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advTm="3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47767" y="213416"/>
            <a:ext cx="5648103" cy="414020"/>
          </a:xfrm>
          <a:prstGeom prst="rect">
            <a:avLst/>
          </a:prstGeom>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任务分配</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custDataLst>
              <p:tags r:id="rId2"/>
            </p:custDataLst>
          </p:nvPr>
        </p:nvSpPr>
        <p:spPr>
          <a:xfrm>
            <a:off x="561975" y="1037523"/>
            <a:ext cx="7762875" cy="339725"/>
          </a:xfrm>
          <a:prstGeom prst="rect">
            <a:avLst/>
          </a:prstGeom>
          <a:ln>
            <a:solidFill>
              <a:srgbClr val="C00000"/>
            </a:solidFill>
          </a:ln>
        </p:spPr>
        <p:txBody>
          <a:bodyPr wrap="square">
            <a:spAutoFit/>
          </a:bodyPr>
          <a:lstStyle/>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查阅相关文献，做好记录并制作问卷</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custDataLst>
              <p:tags r:id="rId3"/>
            </p:custDataLst>
          </p:nvPr>
        </p:nvSpPr>
        <p:spPr>
          <a:xfrm>
            <a:off x="561975" y="709883"/>
            <a:ext cx="868680" cy="299085"/>
          </a:xfrm>
          <a:prstGeom prst="rect">
            <a:avLst/>
          </a:prstGeom>
          <a:solidFill>
            <a:srgbClr val="C00000"/>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线上问卷</a:t>
            </a:r>
            <a:endPar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custDataLst>
              <p:tags r:id="rId4"/>
            </p:custDataLst>
          </p:nvPr>
        </p:nvSpPr>
        <p:spPr>
          <a:xfrm>
            <a:off x="561975" y="1944365"/>
            <a:ext cx="7762875" cy="588645"/>
          </a:xfrm>
          <a:prstGeom prst="rect">
            <a:avLst/>
          </a:prstGeom>
          <a:ln>
            <a:solidFill>
              <a:srgbClr val="C00000"/>
            </a:solidFill>
          </a:ln>
        </p:spPr>
        <p:txBody>
          <a:bodyPr wrap="square">
            <a:spAutoFit/>
          </a:bodyPr>
          <a:lstStyle/>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联系预约采访对象，设计采访提纲，进行线下采访</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endPar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矩形 7"/>
          <p:cNvSpPr/>
          <p:nvPr>
            <p:custDataLst>
              <p:tags r:id="rId5"/>
            </p:custDataLst>
          </p:nvPr>
        </p:nvSpPr>
        <p:spPr>
          <a:xfrm>
            <a:off x="561975" y="1645348"/>
            <a:ext cx="868680" cy="299085"/>
          </a:xfrm>
          <a:prstGeom prst="rect">
            <a:avLst/>
          </a:prstGeom>
          <a:solidFill>
            <a:srgbClr val="C00000"/>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线下采访</a:t>
            </a:r>
            <a:endPar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9" name="矩形 8"/>
          <p:cNvSpPr/>
          <p:nvPr/>
        </p:nvSpPr>
        <p:spPr>
          <a:xfrm>
            <a:off x="561975" y="3030102"/>
            <a:ext cx="7762875" cy="837565"/>
          </a:xfrm>
          <a:prstGeom prst="rect">
            <a:avLst/>
          </a:prstGeom>
          <a:ln>
            <a:solidFill>
              <a:srgbClr val="C00000"/>
            </a:solidFill>
          </a:ln>
        </p:spPr>
        <p:txBody>
          <a:bodyPr wrap="square">
            <a:spAutoFit/>
          </a:bodyPr>
          <a:lstStyle/>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查找论文文献，论文格式调整</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论文报告撰写</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问卷数据分析与论文整体修改</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custDataLst>
              <p:tags r:id="rId6"/>
            </p:custDataLst>
          </p:nvPr>
        </p:nvSpPr>
        <p:spPr>
          <a:xfrm>
            <a:off x="561975" y="2731142"/>
            <a:ext cx="525780" cy="299085"/>
          </a:xfrm>
          <a:prstGeom prst="rect">
            <a:avLst/>
          </a:prstGeom>
          <a:solidFill>
            <a:srgbClr val="C00000"/>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论文</a:t>
            </a:r>
            <a:endPar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13"/>
          <p:cNvSpPr/>
          <p:nvPr>
            <p:custDataLst>
              <p:tags r:id="rId7"/>
            </p:custDataLst>
          </p:nvPr>
        </p:nvSpPr>
        <p:spPr>
          <a:xfrm>
            <a:off x="561975" y="3995373"/>
            <a:ext cx="450215" cy="299085"/>
          </a:xfrm>
          <a:prstGeom prst="rect">
            <a:avLst/>
          </a:prstGeom>
          <a:solidFill>
            <a:srgbClr val="C00000"/>
          </a:solidFill>
        </p:spPr>
        <p:txBody>
          <a:bodyPr wrap="none">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PPT</a:t>
            </a:r>
            <a:endParaRPr kumimoji="0" lang="en-US" altLang="zh-CN"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p:cNvSpPr/>
          <p:nvPr>
            <p:custDataLst>
              <p:tags r:id="rId8"/>
            </p:custDataLst>
          </p:nvPr>
        </p:nvSpPr>
        <p:spPr>
          <a:xfrm>
            <a:off x="561975" y="4294438"/>
            <a:ext cx="7762875" cy="588645"/>
          </a:xfrm>
          <a:prstGeom prst="rect">
            <a:avLst/>
          </a:prstGeom>
          <a:ln>
            <a:solidFill>
              <a:srgbClr val="C00000"/>
            </a:solidFill>
          </a:ln>
        </p:spPr>
        <p:txBody>
          <a:bodyPr wrap="square">
            <a:spAutoFit/>
          </a:bodyPr>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PPT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制作</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20000"/>
              </a:lnSpc>
              <a:spcBef>
                <a:spcPts val="0"/>
              </a:spcBef>
              <a:spcAft>
                <a:spcPts val="0"/>
              </a:spcAft>
              <a:buClr>
                <a:srgbClr val="C00000"/>
              </a:buClr>
              <a:buSzTx/>
              <a:buFont typeface="Wingdings" panose="05000000000000000000" pitchFamily="2" charset="2"/>
              <a:buChar char="u"/>
              <a:defRPr/>
            </a:pP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PPT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汇报</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advTm="3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3" name="矩形 259"/>
          <p:cNvSpPr>
            <a:spLocks noChangeArrowheads="1"/>
          </p:cNvSpPr>
          <p:nvPr/>
        </p:nvSpPr>
        <p:spPr bwMode="auto">
          <a:xfrm>
            <a:off x="3221508" y="2238530"/>
            <a:ext cx="4787292" cy="738664"/>
          </a:xfrm>
          <a:prstGeom prst="rect">
            <a:avLst/>
          </a:prstGeom>
          <a:noFill/>
          <a:ln>
            <a:noFill/>
          </a:ln>
          <a:effectLst>
            <a:outerShdw blurRad="50800" dist="50800" dir="5400000" algn="ctr" rotWithShape="0">
              <a:schemeClr val="bg1"/>
            </a:outerShdw>
          </a:effec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800" b="1" spc="-300" dirty="0">
                <a:solidFill>
                  <a:srgbClr val="C00000"/>
                </a:solidFill>
                <a:latin typeface="Arial Black" panose="020B0A04020102020204" pitchFamily="34" charset="0"/>
                <a:cs typeface="Arial" panose="020B0604020202020204" pitchFamily="34" charset="0"/>
              </a:rPr>
              <a:t>THANK   YOU </a:t>
            </a:r>
            <a:endParaRPr lang="en-US" altLang="zh-CN" sz="4800" b="1" spc="-300" dirty="0">
              <a:solidFill>
                <a:srgbClr val="C00000"/>
              </a:solidFill>
              <a:latin typeface="Arial Black" panose="020B0A04020102020204" pitchFamily="34" charset="0"/>
              <a:cs typeface="Arial" panose="020B0604020202020204" pitchFamily="34" charset="0"/>
            </a:endParaRPr>
          </a:p>
        </p:txBody>
      </p:sp>
      <p:pic>
        <p:nvPicPr>
          <p:cNvPr id="2097174" name="图片 30"/>
          <p:cNvPicPr>
            <a:picLocks noChangeAspect="1"/>
          </p:cNvPicPr>
          <p:nvPr/>
        </p:nvPicPr>
        <p:blipFill>
          <a:blip r:embed="rId1" cstate="print"/>
          <a:stretch>
            <a:fillRect/>
          </a:stretch>
        </p:blipFill>
        <p:spPr>
          <a:xfrm>
            <a:off x="8079944" y="18507"/>
            <a:ext cx="1009594" cy="1013432"/>
          </a:xfrm>
          <a:prstGeom prst="rect">
            <a:avLst/>
          </a:prstGeom>
        </p:spPr>
      </p:pic>
      <p:sp>
        <p:nvSpPr>
          <p:cNvPr id="16" name="Freeform 6"/>
          <p:cNvSpPr/>
          <p:nvPr/>
        </p:nvSpPr>
        <p:spPr bwMode="auto">
          <a:xfrm>
            <a:off x="189091" y="219536"/>
            <a:ext cx="784182" cy="781007"/>
          </a:xfrm>
          <a:custGeom>
            <a:avLst/>
            <a:gdLst>
              <a:gd name="T0" fmla="*/ 67 w 494"/>
              <a:gd name="T1" fmla="*/ 0 h 492"/>
              <a:gd name="T2" fmla="*/ 429 w 494"/>
              <a:gd name="T3" fmla="*/ 0 h 492"/>
              <a:gd name="T4" fmla="*/ 454 w 494"/>
              <a:gd name="T5" fmla="*/ 5 h 492"/>
              <a:gd name="T6" fmla="*/ 475 w 494"/>
              <a:gd name="T7" fmla="*/ 19 h 492"/>
              <a:gd name="T8" fmla="*/ 489 w 494"/>
              <a:gd name="T9" fmla="*/ 40 h 492"/>
              <a:gd name="T10" fmla="*/ 494 w 494"/>
              <a:gd name="T11" fmla="*/ 65 h 492"/>
              <a:gd name="T12" fmla="*/ 494 w 494"/>
              <a:gd name="T13" fmla="*/ 427 h 492"/>
              <a:gd name="T14" fmla="*/ 489 w 494"/>
              <a:gd name="T15" fmla="*/ 452 h 492"/>
              <a:gd name="T16" fmla="*/ 475 w 494"/>
              <a:gd name="T17" fmla="*/ 473 h 492"/>
              <a:gd name="T18" fmla="*/ 454 w 494"/>
              <a:gd name="T19" fmla="*/ 487 h 492"/>
              <a:gd name="T20" fmla="*/ 429 w 494"/>
              <a:gd name="T21" fmla="*/ 492 h 492"/>
              <a:gd name="T22" fmla="*/ 67 w 494"/>
              <a:gd name="T23" fmla="*/ 492 h 492"/>
              <a:gd name="T24" fmla="*/ 41 w 494"/>
              <a:gd name="T25" fmla="*/ 487 h 492"/>
              <a:gd name="T26" fmla="*/ 20 w 494"/>
              <a:gd name="T27" fmla="*/ 473 h 492"/>
              <a:gd name="T28" fmla="*/ 6 w 494"/>
              <a:gd name="T29" fmla="*/ 452 h 492"/>
              <a:gd name="T30" fmla="*/ 0 w 494"/>
              <a:gd name="T31" fmla="*/ 427 h 492"/>
              <a:gd name="T32" fmla="*/ 0 w 494"/>
              <a:gd name="T33" fmla="*/ 65 h 492"/>
              <a:gd name="T34" fmla="*/ 6 w 494"/>
              <a:gd name="T35" fmla="*/ 40 h 492"/>
              <a:gd name="T36" fmla="*/ 20 w 494"/>
              <a:gd name="T37" fmla="*/ 19 h 492"/>
              <a:gd name="T38" fmla="*/ 41 w 494"/>
              <a:gd name="T39" fmla="*/ 5 h 492"/>
              <a:gd name="T40" fmla="*/ 67 w 494"/>
              <a:gd name="T4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4" h="492">
                <a:moveTo>
                  <a:pt x="67" y="0"/>
                </a:moveTo>
                <a:lnTo>
                  <a:pt x="429" y="0"/>
                </a:lnTo>
                <a:lnTo>
                  <a:pt x="454" y="5"/>
                </a:lnTo>
                <a:lnTo>
                  <a:pt x="475" y="19"/>
                </a:lnTo>
                <a:lnTo>
                  <a:pt x="489" y="40"/>
                </a:lnTo>
                <a:lnTo>
                  <a:pt x="494" y="65"/>
                </a:lnTo>
                <a:lnTo>
                  <a:pt x="494" y="427"/>
                </a:lnTo>
                <a:lnTo>
                  <a:pt x="489" y="452"/>
                </a:lnTo>
                <a:lnTo>
                  <a:pt x="475" y="473"/>
                </a:lnTo>
                <a:lnTo>
                  <a:pt x="454" y="487"/>
                </a:lnTo>
                <a:lnTo>
                  <a:pt x="429" y="492"/>
                </a:lnTo>
                <a:lnTo>
                  <a:pt x="67" y="492"/>
                </a:lnTo>
                <a:lnTo>
                  <a:pt x="41" y="487"/>
                </a:lnTo>
                <a:lnTo>
                  <a:pt x="20" y="473"/>
                </a:lnTo>
                <a:lnTo>
                  <a:pt x="6" y="452"/>
                </a:lnTo>
                <a:lnTo>
                  <a:pt x="0" y="427"/>
                </a:lnTo>
                <a:lnTo>
                  <a:pt x="0" y="65"/>
                </a:lnTo>
                <a:lnTo>
                  <a:pt x="6" y="40"/>
                </a:lnTo>
                <a:lnTo>
                  <a:pt x="20" y="19"/>
                </a:lnTo>
                <a:lnTo>
                  <a:pt x="41" y="5"/>
                </a:lnTo>
                <a:lnTo>
                  <a:pt x="67"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7" name="Freeform 9"/>
          <p:cNvSpPr/>
          <p:nvPr/>
        </p:nvSpPr>
        <p:spPr bwMode="auto">
          <a:xfrm>
            <a:off x="754210" y="2139345"/>
            <a:ext cx="1477882" cy="1477882"/>
          </a:xfrm>
          <a:custGeom>
            <a:avLst/>
            <a:gdLst>
              <a:gd name="T0" fmla="*/ 66 w 931"/>
              <a:gd name="T1" fmla="*/ 0 h 931"/>
              <a:gd name="T2" fmla="*/ 867 w 931"/>
              <a:gd name="T3" fmla="*/ 0 h 931"/>
              <a:gd name="T4" fmla="*/ 891 w 931"/>
              <a:gd name="T5" fmla="*/ 5 h 931"/>
              <a:gd name="T6" fmla="*/ 912 w 931"/>
              <a:gd name="T7" fmla="*/ 19 h 931"/>
              <a:gd name="T8" fmla="*/ 926 w 931"/>
              <a:gd name="T9" fmla="*/ 40 h 931"/>
              <a:gd name="T10" fmla="*/ 931 w 931"/>
              <a:gd name="T11" fmla="*/ 64 h 931"/>
              <a:gd name="T12" fmla="*/ 931 w 931"/>
              <a:gd name="T13" fmla="*/ 864 h 931"/>
              <a:gd name="T14" fmla="*/ 926 w 931"/>
              <a:gd name="T15" fmla="*/ 891 h 931"/>
              <a:gd name="T16" fmla="*/ 912 w 931"/>
              <a:gd name="T17" fmla="*/ 912 h 931"/>
              <a:gd name="T18" fmla="*/ 891 w 931"/>
              <a:gd name="T19" fmla="*/ 926 h 931"/>
              <a:gd name="T20" fmla="*/ 867 w 931"/>
              <a:gd name="T21" fmla="*/ 931 h 931"/>
              <a:gd name="T22" fmla="*/ 66 w 931"/>
              <a:gd name="T23" fmla="*/ 931 h 931"/>
              <a:gd name="T24" fmla="*/ 40 w 931"/>
              <a:gd name="T25" fmla="*/ 926 h 931"/>
              <a:gd name="T26" fmla="*/ 19 w 931"/>
              <a:gd name="T27" fmla="*/ 912 h 931"/>
              <a:gd name="T28" fmla="*/ 5 w 931"/>
              <a:gd name="T29" fmla="*/ 891 h 931"/>
              <a:gd name="T30" fmla="*/ 0 w 931"/>
              <a:gd name="T31" fmla="*/ 864 h 931"/>
              <a:gd name="T32" fmla="*/ 0 w 931"/>
              <a:gd name="T33" fmla="*/ 64 h 931"/>
              <a:gd name="T34" fmla="*/ 5 w 931"/>
              <a:gd name="T35" fmla="*/ 40 h 931"/>
              <a:gd name="T36" fmla="*/ 19 w 931"/>
              <a:gd name="T37" fmla="*/ 19 h 931"/>
              <a:gd name="T38" fmla="*/ 40 w 931"/>
              <a:gd name="T39" fmla="*/ 5 h 931"/>
              <a:gd name="T40" fmla="*/ 66 w 931"/>
              <a:gd name="T4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1" h="931">
                <a:moveTo>
                  <a:pt x="66" y="0"/>
                </a:moveTo>
                <a:lnTo>
                  <a:pt x="867" y="0"/>
                </a:lnTo>
                <a:lnTo>
                  <a:pt x="891" y="5"/>
                </a:lnTo>
                <a:lnTo>
                  <a:pt x="912" y="19"/>
                </a:lnTo>
                <a:lnTo>
                  <a:pt x="926" y="40"/>
                </a:lnTo>
                <a:lnTo>
                  <a:pt x="931" y="64"/>
                </a:lnTo>
                <a:lnTo>
                  <a:pt x="931" y="864"/>
                </a:lnTo>
                <a:lnTo>
                  <a:pt x="926" y="891"/>
                </a:lnTo>
                <a:lnTo>
                  <a:pt x="912" y="912"/>
                </a:lnTo>
                <a:lnTo>
                  <a:pt x="891" y="926"/>
                </a:lnTo>
                <a:lnTo>
                  <a:pt x="867" y="931"/>
                </a:lnTo>
                <a:lnTo>
                  <a:pt x="66" y="931"/>
                </a:lnTo>
                <a:lnTo>
                  <a:pt x="40" y="926"/>
                </a:lnTo>
                <a:lnTo>
                  <a:pt x="19" y="912"/>
                </a:lnTo>
                <a:lnTo>
                  <a:pt x="5" y="891"/>
                </a:lnTo>
                <a:lnTo>
                  <a:pt x="0" y="864"/>
                </a:lnTo>
                <a:lnTo>
                  <a:pt x="0" y="64"/>
                </a:lnTo>
                <a:lnTo>
                  <a:pt x="5" y="40"/>
                </a:lnTo>
                <a:lnTo>
                  <a:pt x="19" y="19"/>
                </a:lnTo>
                <a:lnTo>
                  <a:pt x="40" y="5"/>
                </a:lnTo>
                <a:lnTo>
                  <a:pt x="66"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8" name="Freeform 11"/>
          <p:cNvSpPr/>
          <p:nvPr/>
        </p:nvSpPr>
        <p:spPr bwMode="auto">
          <a:xfrm>
            <a:off x="189091" y="3947215"/>
            <a:ext cx="793707" cy="798469"/>
          </a:xfrm>
          <a:custGeom>
            <a:avLst/>
            <a:gdLst>
              <a:gd name="T0" fmla="*/ 65 w 500"/>
              <a:gd name="T1" fmla="*/ 0 h 503"/>
              <a:gd name="T2" fmla="*/ 436 w 500"/>
              <a:gd name="T3" fmla="*/ 0 h 503"/>
              <a:gd name="T4" fmla="*/ 460 w 500"/>
              <a:gd name="T5" fmla="*/ 5 h 503"/>
              <a:gd name="T6" fmla="*/ 481 w 500"/>
              <a:gd name="T7" fmla="*/ 19 h 503"/>
              <a:gd name="T8" fmla="*/ 495 w 500"/>
              <a:gd name="T9" fmla="*/ 40 h 503"/>
              <a:gd name="T10" fmla="*/ 500 w 500"/>
              <a:gd name="T11" fmla="*/ 67 h 503"/>
              <a:gd name="T12" fmla="*/ 500 w 500"/>
              <a:gd name="T13" fmla="*/ 436 h 503"/>
              <a:gd name="T14" fmla="*/ 495 w 500"/>
              <a:gd name="T15" fmla="*/ 462 h 503"/>
              <a:gd name="T16" fmla="*/ 481 w 500"/>
              <a:gd name="T17" fmla="*/ 483 h 503"/>
              <a:gd name="T18" fmla="*/ 460 w 500"/>
              <a:gd name="T19" fmla="*/ 497 h 503"/>
              <a:gd name="T20" fmla="*/ 436 w 500"/>
              <a:gd name="T21" fmla="*/ 503 h 503"/>
              <a:gd name="T22" fmla="*/ 65 w 500"/>
              <a:gd name="T23" fmla="*/ 503 h 503"/>
              <a:gd name="T24" fmla="*/ 40 w 500"/>
              <a:gd name="T25" fmla="*/ 497 h 503"/>
              <a:gd name="T26" fmla="*/ 19 w 500"/>
              <a:gd name="T27" fmla="*/ 483 h 503"/>
              <a:gd name="T28" fmla="*/ 5 w 500"/>
              <a:gd name="T29" fmla="*/ 462 h 503"/>
              <a:gd name="T30" fmla="*/ 0 w 500"/>
              <a:gd name="T31" fmla="*/ 436 h 503"/>
              <a:gd name="T32" fmla="*/ 0 w 500"/>
              <a:gd name="T33" fmla="*/ 67 h 503"/>
              <a:gd name="T34" fmla="*/ 5 w 500"/>
              <a:gd name="T35" fmla="*/ 40 h 503"/>
              <a:gd name="T36" fmla="*/ 19 w 500"/>
              <a:gd name="T37" fmla="*/ 19 h 503"/>
              <a:gd name="T38" fmla="*/ 40 w 500"/>
              <a:gd name="T39" fmla="*/ 5 h 503"/>
              <a:gd name="T40" fmla="*/ 65 w 500"/>
              <a:gd name="T4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0" h="503">
                <a:moveTo>
                  <a:pt x="65" y="0"/>
                </a:moveTo>
                <a:lnTo>
                  <a:pt x="436" y="0"/>
                </a:lnTo>
                <a:lnTo>
                  <a:pt x="460" y="5"/>
                </a:lnTo>
                <a:lnTo>
                  <a:pt x="481" y="19"/>
                </a:lnTo>
                <a:lnTo>
                  <a:pt x="495" y="40"/>
                </a:lnTo>
                <a:lnTo>
                  <a:pt x="500" y="67"/>
                </a:lnTo>
                <a:lnTo>
                  <a:pt x="500" y="436"/>
                </a:lnTo>
                <a:lnTo>
                  <a:pt x="495" y="462"/>
                </a:lnTo>
                <a:lnTo>
                  <a:pt x="481" y="483"/>
                </a:lnTo>
                <a:lnTo>
                  <a:pt x="460" y="497"/>
                </a:lnTo>
                <a:lnTo>
                  <a:pt x="436" y="503"/>
                </a:lnTo>
                <a:lnTo>
                  <a:pt x="65" y="503"/>
                </a:lnTo>
                <a:lnTo>
                  <a:pt x="40" y="497"/>
                </a:lnTo>
                <a:lnTo>
                  <a:pt x="19" y="483"/>
                </a:lnTo>
                <a:lnTo>
                  <a:pt x="5" y="462"/>
                </a:lnTo>
                <a:lnTo>
                  <a:pt x="0" y="436"/>
                </a:lnTo>
                <a:lnTo>
                  <a:pt x="0" y="67"/>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19" name="Freeform 13"/>
          <p:cNvSpPr/>
          <p:nvPr/>
        </p:nvSpPr>
        <p:spPr bwMode="auto">
          <a:xfrm>
            <a:off x="1465656" y="2359259"/>
            <a:ext cx="612742" cy="617504"/>
          </a:xfrm>
          <a:custGeom>
            <a:avLst/>
            <a:gdLst>
              <a:gd name="T0" fmla="*/ 75 w 386"/>
              <a:gd name="T1" fmla="*/ 0 h 389"/>
              <a:gd name="T2" fmla="*/ 311 w 386"/>
              <a:gd name="T3" fmla="*/ 0 h 389"/>
              <a:gd name="T4" fmla="*/ 336 w 386"/>
              <a:gd name="T5" fmla="*/ 4 h 389"/>
              <a:gd name="T6" fmla="*/ 357 w 386"/>
              <a:gd name="T7" fmla="*/ 14 h 389"/>
              <a:gd name="T8" fmla="*/ 372 w 386"/>
              <a:gd name="T9" fmla="*/ 32 h 389"/>
              <a:gd name="T10" fmla="*/ 383 w 386"/>
              <a:gd name="T11" fmla="*/ 53 h 389"/>
              <a:gd name="T12" fmla="*/ 386 w 386"/>
              <a:gd name="T13" fmla="*/ 76 h 389"/>
              <a:gd name="T14" fmla="*/ 386 w 386"/>
              <a:gd name="T15" fmla="*/ 312 h 389"/>
              <a:gd name="T16" fmla="*/ 383 w 386"/>
              <a:gd name="T17" fmla="*/ 337 h 389"/>
              <a:gd name="T18" fmla="*/ 372 w 386"/>
              <a:gd name="T19" fmla="*/ 358 h 389"/>
              <a:gd name="T20" fmla="*/ 357 w 386"/>
              <a:gd name="T21" fmla="*/ 373 h 389"/>
              <a:gd name="T22" fmla="*/ 336 w 386"/>
              <a:gd name="T23" fmla="*/ 384 h 389"/>
              <a:gd name="T24" fmla="*/ 311 w 386"/>
              <a:gd name="T25" fmla="*/ 389 h 389"/>
              <a:gd name="T26" fmla="*/ 75 w 386"/>
              <a:gd name="T27" fmla="*/ 389 h 389"/>
              <a:gd name="T28" fmla="*/ 50 w 386"/>
              <a:gd name="T29" fmla="*/ 384 h 389"/>
              <a:gd name="T30" fmla="*/ 29 w 386"/>
              <a:gd name="T31" fmla="*/ 373 h 389"/>
              <a:gd name="T32" fmla="*/ 14 w 386"/>
              <a:gd name="T33" fmla="*/ 358 h 389"/>
              <a:gd name="T34" fmla="*/ 3 w 386"/>
              <a:gd name="T35" fmla="*/ 337 h 389"/>
              <a:gd name="T36" fmla="*/ 0 w 386"/>
              <a:gd name="T37" fmla="*/ 312 h 389"/>
              <a:gd name="T38" fmla="*/ 0 w 386"/>
              <a:gd name="T39" fmla="*/ 76 h 389"/>
              <a:gd name="T40" fmla="*/ 3 w 386"/>
              <a:gd name="T41" fmla="*/ 53 h 389"/>
              <a:gd name="T42" fmla="*/ 14 w 386"/>
              <a:gd name="T43" fmla="*/ 32 h 389"/>
              <a:gd name="T44" fmla="*/ 29 w 386"/>
              <a:gd name="T45" fmla="*/ 14 h 389"/>
              <a:gd name="T46" fmla="*/ 50 w 386"/>
              <a:gd name="T47" fmla="*/ 4 h 389"/>
              <a:gd name="T48" fmla="*/ 75 w 386"/>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6" h="389">
                <a:moveTo>
                  <a:pt x="75" y="0"/>
                </a:moveTo>
                <a:lnTo>
                  <a:pt x="311" y="0"/>
                </a:lnTo>
                <a:lnTo>
                  <a:pt x="336" y="4"/>
                </a:lnTo>
                <a:lnTo>
                  <a:pt x="357" y="14"/>
                </a:lnTo>
                <a:lnTo>
                  <a:pt x="372" y="32"/>
                </a:lnTo>
                <a:lnTo>
                  <a:pt x="383" y="53"/>
                </a:lnTo>
                <a:lnTo>
                  <a:pt x="386" y="76"/>
                </a:lnTo>
                <a:lnTo>
                  <a:pt x="386" y="312"/>
                </a:lnTo>
                <a:lnTo>
                  <a:pt x="383" y="337"/>
                </a:lnTo>
                <a:lnTo>
                  <a:pt x="372" y="358"/>
                </a:lnTo>
                <a:lnTo>
                  <a:pt x="357" y="373"/>
                </a:lnTo>
                <a:lnTo>
                  <a:pt x="336" y="384"/>
                </a:lnTo>
                <a:lnTo>
                  <a:pt x="311" y="389"/>
                </a:lnTo>
                <a:lnTo>
                  <a:pt x="75" y="389"/>
                </a:lnTo>
                <a:lnTo>
                  <a:pt x="50" y="384"/>
                </a:lnTo>
                <a:lnTo>
                  <a:pt x="29" y="373"/>
                </a:lnTo>
                <a:lnTo>
                  <a:pt x="14" y="358"/>
                </a:lnTo>
                <a:lnTo>
                  <a:pt x="3" y="337"/>
                </a:lnTo>
                <a:lnTo>
                  <a:pt x="0" y="312"/>
                </a:lnTo>
                <a:lnTo>
                  <a:pt x="0" y="76"/>
                </a:lnTo>
                <a:lnTo>
                  <a:pt x="3" y="53"/>
                </a:lnTo>
                <a:lnTo>
                  <a:pt x="14" y="32"/>
                </a:lnTo>
                <a:lnTo>
                  <a:pt x="29" y="14"/>
                </a:lnTo>
                <a:lnTo>
                  <a:pt x="50" y="4"/>
                </a:lnTo>
                <a:lnTo>
                  <a:pt x="75"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sp>
        <p:nvSpPr>
          <p:cNvPr id="21" name="Freeform 15"/>
          <p:cNvSpPr/>
          <p:nvPr/>
        </p:nvSpPr>
        <p:spPr bwMode="auto">
          <a:xfrm>
            <a:off x="1595540" y="1086003"/>
            <a:ext cx="1385570" cy="1029970"/>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22" name="文本框 6"/>
          <p:cNvSpPr txBox="1"/>
          <p:nvPr/>
        </p:nvSpPr>
        <p:spPr>
          <a:xfrm>
            <a:off x="1587567" y="1140139"/>
            <a:ext cx="1459230" cy="829945"/>
          </a:xfrm>
          <a:prstGeom prst="rect">
            <a:avLst/>
          </a:prstGeom>
          <a:noFill/>
          <a:effectLst/>
        </p:spPr>
        <p:txBody>
          <a:bodyPr wrap="square" rtlCol="0">
            <a:spAutoFit/>
          </a:bodyPr>
          <a:lstStyle/>
          <a:p>
            <a:pPr algn="ctr"/>
            <a:r>
              <a:rPr lang="en-US" altLang="zh-CN" sz="4800" dirty="0">
                <a:solidFill>
                  <a:srgbClr val="AE002B"/>
                </a:solidFill>
                <a:latin typeface="Impact" panose="020B0806030902050204" pitchFamily="34" charset="0"/>
              </a:rPr>
              <a:t>2024</a:t>
            </a:r>
            <a:endParaRPr lang="zh-CN" altLang="en-US" sz="4800" dirty="0">
              <a:solidFill>
                <a:srgbClr val="AE002B"/>
              </a:solidFill>
              <a:latin typeface="Impact" panose="020B0806030902050204" pitchFamily="34" charset="0"/>
            </a:endParaRPr>
          </a:p>
        </p:txBody>
      </p:sp>
      <p:sp>
        <p:nvSpPr>
          <p:cNvPr id="23" name="Freeform 10"/>
          <p:cNvSpPr/>
          <p:nvPr/>
        </p:nvSpPr>
        <p:spPr bwMode="auto">
          <a:xfrm>
            <a:off x="453064" y="1933309"/>
            <a:ext cx="602292" cy="667919"/>
          </a:xfrm>
          <a:custGeom>
            <a:avLst/>
            <a:gdLst>
              <a:gd name="T0" fmla="*/ 65 w 534"/>
              <a:gd name="T1" fmla="*/ 0 h 535"/>
              <a:gd name="T2" fmla="*/ 468 w 534"/>
              <a:gd name="T3" fmla="*/ 0 h 535"/>
              <a:gd name="T4" fmla="*/ 494 w 534"/>
              <a:gd name="T5" fmla="*/ 5 h 535"/>
              <a:gd name="T6" fmla="*/ 515 w 534"/>
              <a:gd name="T7" fmla="*/ 19 h 535"/>
              <a:gd name="T8" fmla="*/ 529 w 534"/>
              <a:gd name="T9" fmla="*/ 40 h 535"/>
              <a:gd name="T10" fmla="*/ 534 w 534"/>
              <a:gd name="T11" fmla="*/ 66 h 535"/>
              <a:gd name="T12" fmla="*/ 534 w 534"/>
              <a:gd name="T13" fmla="*/ 469 h 535"/>
              <a:gd name="T14" fmla="*/ 529 w 534"/>
              <a:gd name="T15" fmla="*/ 495 h 535"/>
              <a:gd name="T16" fmla="*/ 515 w 534"/>
              <a:gd name="T17" fmla="*/ 516 h 535"/>
              <a:gd name="T18" fmla="*/ 494 w 534"/>
              <a:gd name="T19" fmla="*/ 530 h 535"/>
              <a:gd name="T20" fmla="*/ 468 w 534"/>
              <a:gd name="T21" fmla="*/ 535 h 535"/>
              <a:gd name="T22" fmla="*/ 65 w 534"/>
              <a:gd name="T23" fmla="*/ 535 h 535"/>
              <a:gd name="T24" fmla="*/ 40 w 534"/>
              <a:gd name="T25" fmla="*/ 530 h 535"/>
              <a:gd name="T26" fmla="*/ 19 w 534"/>
              <a:gd name="T27" fmla="*/ 516 h 535"/>
              <a:gd name="T28" fmla="*/ 5 w 534"/>
              <a:gd name="T29" fmla="*/ 495 h 535"/>
              <a:gd name="T30" fmla="*/ 0 w 534"/>
              <a:gd name="T31" fmla="*/ 469 h 535"/>
              <a:gd name="T32" fmla="*/ 0 w 534"/>
              <a:gd name="T33" fmla="*/ 66 h 535"/>
              <a:gd name="T34" fmla="*/ 5 w 534"/>
              <a:gd name="T35" fmla="*/ 40 h 535"/>
              <a:gd name="T36" fmla="*/ 19 w 534"/>
              <a:gd name="T37" fmla="*/ 19 h 535"/>
              <a:gd name="T38" fmla="*/ 40 w 534"/>
              <a:gd name="T39" fmla="*/ 5 h 535"/>
              <a:gd name="T40" fmla="*/ 65 w 534"/>
              <a:gd name="T41"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5">
                <a:moveTo>
                  <a:pt x="65" y="0"/>
                </a:moveTo>
                <a:lnTo>
                  <a:pt x="468" y="0"/>
                </a:lnTo>
                <a:lnTo>
                  <a:pt x="494" y="5"/>
                </a:lnTo>
                <a:lnTo>
                  <a:pt x="515" y="19"/>
                </a:lnTo>
                <a:lnTo>
                  <a:pt x="529" y="40"/>
                </a:lnTo>
                <a:lnTo>
                  <a:pt x="534" y="66"/>
                </a:lnTo>
                <a:lnTo>
                  <a:pt x="534" y="469"/>
                </a:lnTo>
                <a:lnTo>
                  <a:pt x="529" y="495"/>
                </a:lnTo>
                <a:lnTo>
                  <a:pt x="515" y="516"/>
                </a:lnTo>
                <a:lnTo>
                  <a:pt x="494" y="530"/>
                </a:lnTo>
                <a:lnTo>
                  <a:pt x="468" y="535"/>
                </a:lnTo>
                <a:lnTo>
                  <a:pt x="65" y="535"/>
                </a:lnTo>
                <a:lnTo>
                  <a:pt x="40" y="530"/>
                </a:lnTo>
                <a:lnTo>
                  <a:pt x="19" y="516"/>
                </a:lnTo>
                <a:lnTo>
                  <a:pt x="5" y="495"/>
                </a:lnTo>
                <a:lnTo>
                  <a:pt x="0" y="469"/>
                </a:lnTo>
                <a:lnTo>
                  <a:pt x="0" y="66"/>
                </a:lnTo>
                <a:lnTo>
                  <a:pt x="5" y="40"/>
                </a:lnTo>
                <a:lnTo>
                  <a:pt x="19" y="19"/>
                </a:lnTo>
                <a:lnTo>
                  <a:pt x="40" y="5"/>
                </a:lnTo>
                <a:lnTo>
                  <a:pt x="65" y="0"/>
                </a:lnTo>
                <a:close/>
              </a:path>
            </a:pathLst>
          </a:custGeom>
          <a:solidFill>
            <a:srgbClr val="AE002B"/>
          </a:solidFill>
          <a:ln w="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t" anchorCtr="0" compatLnSpc="1"/>
          <a:lstStyle/>
          <a:p>
            <a:endParaRPr lang="zh-CN" altLang="en-US"/>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l="19669" r="19669"/>
          <a:stretch>
            <a:fillRect/>
          </a:stretch>
        </p:blipFill>
        <p:spPr>
          <a:xfrm>
            <a:off x="319350" y="853767"/>
            <a:ext cx="1181388" cy="1086475"/>
          </a:xfrm>
          <a:prstGeom prst="roundRect">
            <a:avLst/>
          </a:prstGeom>
        </p:spPr>
      </p:pic>
      <p:sp>
        <p:nvSpPr>
          <p:cNvPr id="1048729" name="Freeform 14"/>
          <p:cNvSpPr/>
          <p:nvPr/>
        </p:nvSpPr>
        <p:spPr bwMode="auto">
          <a:xfrm>
            <a:off x="410064" y="3025364"/>
            <a:ext cx="1306441" cy="1306441"/>
          </a:xfrm>
          <a:custGeom>
            <a:avLst/>
            <a:gdLst>
              <a:gd name="T0" fmla="*/ 77 w 823"/>
              <a:gd name="T1" fmla="*/ 0 h 823"/>
              <a:gd name="T2" fmla="*/ 746 w 823"/>
              <a:gd name="T3" fmla="*/ 0 h 823"/>
              <a:gd name="T4" fmla="*/ 770 w 823"/>
              <a:gd name="T5" fmla="*/ 3 h 823"/>
              <a:gd name="T6" fmla="*/ 791 w 823"/>
              <a:gd name="T7" fmla="*/ 16 h 823"/>
              <a:gd name="T8" fmla="*/ 807 w 823"/>
              <a:gd name="T9" fmla="*/ 31 h 823"/>
              <a:gd name="T10" fmla="*/ 819 w 823"/>
              <a:gd name="T11" fmla="*/ 52 h 823"/>
              <a:gd name="T12" fmla="*/ 823 w 823"/>
              <a:gd name="T13" fmla="*/ 77 h 823"/>
              <a:gd name="T14" fmla="*/ 823 w 823"/>
              <a:gd name="T15" fmla="*/ 746 h 823"/>
              <a:gd name="T16" fmla="*/ 819 w 823"/>
              <a:gd name="T17" fmla="*/ 770 h 823"/>
              <a:gd name="T18" fmla="*/ 807 w 823"/>
              <a:gd name="T19" fmla="*/ 791 h 823"/>
              <a:gd name="T20" fmla="*/ 791 w 823"/>
              <a:gd name="T21" fmla="*/ 807 h 823"/>
              <a:gd name="T22" fmla="*/ 770 w 823"/>
              <a:gd name="T23" fmla="*/ 817 h 823"/>
              <a:gd name="T24" fmla="*/ 746 w 823"/>
              <a:gd name="T25" fmla="*/ 823 h 823"/>
              <a:gd name="T26" fmla="*/ 77 w 823"/>
              <a:gd name="T27" fmla="*/ 823 h 823"/>
              <a:gd name="T28" fmla="*/ 53 w 823"/>
              <a:gd name="T29" fmla="*/ 817 h 823"/>
              <a:gd name="T30" fmla="*/ 32 w 823"/>
              <a:gd name="T31" fmla="*/ 807 h 823"/>
              <a:gd name="T32" fmla="*/ 16 w 823"/>
              <a:gd name="T33" fmla="*/ 791 h 823"/>
              <a:gd name="T34" fmla="*/ 4 w 823"/>
              <a:gd name="T35" fmla="*/ 770 h 823"/>
              <a:gd name="T36" fmla="*/ 0 w 823"/>
              <a:gd name="T37" fmla="*/ 746 h 823"/>
              <a:gd name="T38" fmla="*/ 0 w 823"/>
              <a:gd name="T39" fmla="*/ 77 h 823"/>
              <a:gd name="T40" fmla="*/ 4 w 823"/>
              <a:gd name="T41" fmla="*/ 52 h 823"/>
              <a:gd name="T42" fmla="*/ 16 w 823"/>
              <a:gd name="T43" fmla="*/ 31 h 823"/>
              <a:gd name="T44" fmla="*/ 32 w 823"/>
              <a:gd name="T45" fmla="*/ 16 h 823"/>
              <a:gd name="T46" fmla="*/ 53 w 823"/>
              <a:gd name="T47" fmla="*/ 3 h 823"/>
              <a:gd name="T48" fmla="*/ 77 w 823"/>
              <a:gd name="T49"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3" h="823">
                <a:moveTo>
                  <a:pt x="77" y="0"/>
                </a:moveTo>
                <a:lnTo>
                  <a:pt x="746" y="0"/>
                </a:lnTo>
                <a:lnTo>
                  <a:pt x="770" y="3"/>
                </a:lnTo>
                <a:lnTo>
                  <a:pt x="791" y="16"/>
                </a:lnTo>
                <a:lnTo>
                  <a:pt x="807" y="31"/>
                </a:lnTo>
                <a:lnTo>
                  <a:pt x="819" y="52"/>
                </a:lnTo>
                <a:lnTo>
                  <a:pt x="823" y="77"/>
                </a:lnTo>
                <a:lnTo>
                  <a:pt x="823" y="746"/>
                </a:lnTo>
                <a:lnTo>
                  <a:pt x="819" y="770"/>
                </a:lnTo>
                <a:lnTo>
                  <a:pt x="807" y="791"/>
                </a:lnTo>
                <a:lnTo>
                  <a:pt x="791" y="807"/>
                </a:lnTo>
                <a:lnTo>
                  <a:pt x="770" y="817"/>
                </a:lnTo>
                <a:lnTo>
                  <a:pt x="746" y="823"/>
                </a:lnTo>
                <a:lnTo>
                  <a:pt x="77" y="823"/>
                </a:lnTo>
                <a:lnTo>
                  <a:pt x="53" y="817"/>
                </a:lnTo>
                <a:lnTo>
                  <a:pt x="32" y="807"/>
                </a:lnTo>
                <a:lnTo>
                  <a:pt x="16" y="791"/>
                </a:lnTo>
                <a:lnTo>
                  <a:pt x="4" y="770"/>
                </a:lnTo>
                <a:lnTo>
                  <a:pt x="0" y="746"/>
                </a:lnTo>
                <a:lnTo>
                  <a:pt x="0" y="77"/>
                </a:lnTo>
                <a:lnTo>
                  <a:pt x="4" y="52"/>
                </a:lnTo>
                <a:lnTo>
                  <a:pt x="16" y="31"/>
                </a:lnTo>
                <a:lnTo>
                  <a:pt x="32" y="16"/>
                </a:lnTo>
                <a:lnTo>
                  <a:pt x="53" y="3"/>
                </a:lnTo>
                <a:lnTo>
                  <a:pt x="77" y="0"/>
                </a:lnTo>
                <a:close/>
              </a:path>
            </a:pathLst>
          </a:custGeom>
          <a:blipFill dpi="0" rotWithShape="1">
            <a:blip r:embed="rId3"/>
            <a:srcRect/>
            <a:stretch>
              <a:fillRect/>
            </a:stretch>
          </a:blipFill>
          <a:ln w="57150">
            <a:no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4265" dirty="0">
              <a:solidFill>
                <a:srgbClr val="AE002B"/>
              </a:solidFill>
              <a:latin typeface="Impact" panose="020B0806030902050204" pitchFamily="34" charset="0"/>
            </a:endParaRPr>
          </a:p>
        </p:txBody>
      </p:sp>
      <p:pic>
        <p:nvPicPr>
          <p:cNvPr id="15" name="图片 1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backgroundRemoval t="2653" b="100000" l="0" r="99115"/>
                    </a14:imgEffect>
                  </a14:imgLayer>
                </a14:imgProps>
              </a:ext>
              <a:ext uri="{28A0092B-C50C-407E-A947-70E740481C1C}">
                <a14:useLocalDpi xmlns:a14="http://schemas.microsoft.com/office/drawing/2010/main" val="0"/>
              </a:ext>
            </a:extLst>
          </a:blip>
          <a:stretch>
            <a:fillRect/>
          </a:stretch>
        </p:blipFill>
        <p:spPr>
          <a:xfrm>
            <a:off x="1587567" y="0"/>
            <a:ext cx="777648" cy="1297227"/>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767" y="213416"/>
            <a:ext cx="5648103" cy="414020"/>
          </a:xfrm>
          <a:prstGeom prst="rect">
            <a:avLst/>
          </a:prstGeom>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报告内容简汇</a:t>
            </a:r>
            <a:r>
              <a:rPr kumimoji="0" lang="en-US" altLang="zh-CN"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摘要</a:t>
            </a:r>
            <a:endParaRPr kumimoji="0" lang="zh-CN" altLang="en-US" sz="21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368028" y="1436117"/>
            <a:ext cx="6407944" cy="1832610"/>
          </a:xfrm>
          <a:prstGeom prst="rect">
            <a:avLst/>
          </a:prstGeom>
          <a:ln>
            <a:solidFill>
              <a:srgbClr val="C00000"/>
            </a:solidFill>
          </a:ln>
        </p:spPr>
        <p:txBody>
          <a:bodyPr wrap="square">
            <a:spAutoFit/>
          </a:bodyPr>
          <a:lstStyle/>
          <a:p>
            <a:pPr marL="285750" marR="0" lvl="0" indent="284480" algn="l" defTabSz="457200" rtl="0" fontAlgn="auto">
              <a:lnSpc>
                <a:spcPct val="120000"/>
              </a:lnSpc>
              <a:spcBef>
                <a:spcPts val="0"/>
              </a:spcBef>
              <a:spcAft>
                <a:spcPts val="0"/>
              </a:spcAft>
              <a:buClr>
                <a:srgbClr val="C00000"/>
              </a:buClr>
              <a:buSzTx/>
              <a:buFont typeface="Wingdings" panose="05000000000000000000" pitchFamily="2" charset="2"/>
              <a:buChar char="u"/>
              <a:defRPr/>
            </a:pPr>
            <a:r>
              <a:rPr kumimoji="0" lang="zh-CN" altLang="en-US" b="0" i="0" u="none" strike="noStrike" kern="1200" cap="none" spc="0" normalizeH="0" baseline="0">
                <a:latin typeface="WPS灵秀黑" charset="-122"/>
                <a:ea typeface="WPS灵秀黑" charset="-122"/>
                <a:cs typeface="WPS灵秀黑" charset="-122"/>
              </a:rPr>
              <a:t>本摘要聚焦于二十届三中全会对社会民生领域，特别是大学生就业、经济方面的深远影响。通过分析会议的精神与决策，展现其在提升民生福祉、促进社会公平与维持可持续发展方面的积极作用。在就业领域，突出了大学生就业、大学生创业与职业培训、校企合作的重要性；经济层面，则强调了构建新发展格局与推动高质量发展的战略部署。以这些具体举措为例，体现了二十届三中全会通过全面深化改革来促进大学生创业、增强社会活力和提升人民生活质量重要作用。展现了中国在民生领域的积极作为与责任担当。</a:t>
            </a:r>
            <a:endParaRPr kumimoji="0" lang="zh-CN" altLang="en-US" b="0" i="0" u="none" strike="noStrike" kern="1200" cap="none" spc="0" normalizeH="0" baseline="0">
              <a:latin typeface="WPS灵秀黑" charset="-122"/>
              <a:ea typeface="WPS灵秀黑" charset="-122"/>
              <a:cs typeface="WPS灵秀黑" charset="-122"/>
            </a:endParaRPr>
          </a:p>
        </p:txBody>
      </p:sp>
      <p:sp>
        <p:nvSpPr>
          <p:cNvPr id="5" name="矩形 4"/>
          <p:cNvSpPr/>
          <p:nvPr/>
        </p:nvSpPr>
        <p:spPr>
          <a:xfrm>
            <a:off x="1368028" y="1110091"/>
            <a:ext cx="484748" cy="506730"/>
          </a:xfrm>
          <a:prstGeom prst="rect">
            <a:avLst/>
          </a:prstGeom>
          <a:solidFill>
            <a:srgbClr val="C00000"/>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摘要</a:t>
            </a:r>
            <a:endParaRPr kumimoji="0" lang="zh-CN" altLang="en-US"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 name="矩形 2"/>
          <p:cNvSpPr/>
          <p:nvPr/>
        </p:nvSpPr>
        <p:spPr>
          <a:xfrm>
            <a:off x="1368663" y="3448573"/>
            <a:ext cx="6407944" cy="339725"/>
          </a:xfrm>
          <a:prstGeom prst="rect">
            <a:avLst/>
          </a:prstGeom>
          <a:ln>
            <a:solidFill>
              <a:srgbClr val="C00000"/>
            </a:solidFill>
          </a:ln>
        </p:spPr>
        <p:txBody>
          <a:bodyPr wrap="square">
            <a:spAutoFit/>
          </a:bodyPr>
          <a:lstStyle/>
          <a:p>
            <a:pPr marL="0" marR="0" lvl="0" indent="0" algn="l" defTabSz="457200" rtl="0" eaLnBrk="1" fontAlgn="auto" latinLnBrk="0" hangingPunct="1">
              <a:lnSpc>
                <a:spcPct val="120000"/>
              </a:lnSpc>
              <a:spcBef>
                <a:spcPts val="0"/>
              </a:spcBef>
              <a:spcAft>
                <a:spcPts val="0"/>
              </a:spcAft>
              <a:buClr>
                <a:srgbClr val="C00000"/>
              </a:buClr>
              <a:buSzTx/>
              <a:buFontTx/>
              <a:buNone/>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关键词：全球化经济</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大学生就业</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经济政策</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二十届三中全会</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advTm="3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custDataLst>
              <p:tags r:id="rId1"/>
            </p:custDataLst>
          </p:nvPr>
        </p:nvGrpSpPr>
        <p:grpSpPr>
          <a:xfrm>
            <a:off x="2418860" y="1957119"/>
            <a:ext cx="6833235" cy="473033"/>
            <a:chOff x="2431560" y="1652344"/>
            <a:chExt cx="6833235" cy="473033"/>
          </a:xfrm>
        </p:grpSpPr>
        <p:grpSp>
          <p:nvGrpSpPr>
            <p:cNvPr id="51" name="组合 50"/>
            <p:cNvGrpSpPr/>
            <p:nvPr/>
          </p:nvGrpSpPr>
          <p:grpSpPr>
            <a:xfrm>
              <a:off x="2431560" y="1653234"/>
              <a:ext cx="5987956" cy="472143"/>
              <a:chOff x="2431560" y="986959"/>
              <a:chExt cx="5987956" cy="472143"/>
            </a:xfrm>
          </p:grpSpPr>
          <p:grpSp>
            <p:nvGrpSpPr>
              <p:cNvPr id="52" name="组合 51"/>
              <p:cNvGrpSpPr/>
              <p:nvPr/>
            </p:nvGrpSpPr>
            <p:grpSpPr>
              <a:xfrm>
                <a:off x="2431560" y="986959"/>
                <a:ext cx="5987956" cy="472143"/>
                <a:chOff x="2431560" y="986959"/>
                <a:chExt cx="5987956" cy="472143"/>
              </a:xfrm>
            </p:grpSpPr>
            <p:sp>
              <p:nvSpPr>
                <p:cNvPr id="54" name="平行四边形 53"/>
                <p:cNvSpPr/>
                <p:nvPr>
                  <p:custDataLst>
                    <p:tags r:id="rId2"/>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65"/>
                <p:cNvSpPr/>
                <p:nvPr>
                  <p:custDataLst>
                    <p:tags r:id="rId3"/>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53" name="文本框 66"/>
              <p:cNvSpPr txBox="1"/>
              <p:nvPr>
                <p:custDataLst>
                  <p:tags r:id="rId4"/>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2" name="文本框 19"/>
            <p:cNvSpPr txBox="1"/>
            <p:nvPr>
              <p:custDataLst>
                <p:tags r:id="rId5"/>
              </p:custDataLst>
            </p:nvPr>
          </p:nvSpPr>
          <p:spPr>
            <a:xfrm>
              <a:off x="3181495" y="1652344"/>
              <a:ext cx="6083300"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三中全会中国经济政策研究</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4" name="组合 13"/>
          <p:cNvGrpSpPr/>
          <p:nvPr>
            <p:custDataLst>
              <p:tags r:id="rId6"/>
            </p:custDataLst>
          </p:nvPr>
        </p:nvGrpSpPr>
        <p:grpSpPr>
          <a:xfrm>
            <a:off x="2418860" y="1219590"/>
            <a:ext cx="5987956" cy="475732"/>
            <a:chOff x="2431560" y="983370"/>
            <a:chExt cx="5987956" cy="475732"/>
          </a:xfrm>
        </p:grpSpPr>
        <p:grpSp>
          <p:nvGrpSpPr>
            <p:cNvPr id="10" name="组合 9"/>
            <p:cNvGrpSpPr/>
            <p:nvPr/>
          </p:nvGrpSpPr>
          <p:grpSpPr>
            <a:xfrm>
              <a:off x="2431560" y="986959"/>
              <a:ext cx="5987956" cy="472143"/>
              <a:chOff x="2431560" y="986959"/>
              <a:chExt cx="5987956" cy="472143"/>
            </a:xfrm>
          </p:grpSpPr>
          <p:grpSp>
            <p:nvGrpSpPr>
              <p:cNvPr id="7" name="组合 6"/>
              <p:cNvGrpSpPr/>
              <p:nvPr/>
            </p:nvGrpSpPr>
            <p:grpSpPr>
              <a:xfrm>
                <a:off x="2431560" y="986959"/>
                <a:ext cx="5987956" cy="472143"/>
                <a:chOff x="2431560" y="986959"/>
                <a:chExt cx="5987956" cy="472143"/>
              </a:xfrm>
            </p:grpSpPr>
            <p:sp>
              <p:nvSpPr>
                <p:cNvPr id="5" name="平行四边形 4"/>
                <p:cNvSpPr/>
                <p:nvPr>
                  <p:custDataLst>
                    <p:tags r:id="rId7"/>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3" name="矩形: 圆角 65"/>
                <p:cNvSpPr/>
                <p:nvPr>
                  <p:custDataLst>
                    <p:tags r:id="rId8"/>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1048624" name="文本框 66"/>
              <p:cNvSpPr txBox="1"/>
              <p:nvPr>
                <p:custDataLst>
                  <p:tags r:id="rId9"/>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5" name="文本框 67"/>
            <p:cNvSpPr txBox="1"/>
            <p:nvPr>
              <p:custDataLst>
                <p:tags r:id="rId10"/>
              </p:custDataLst>
            </p:nvPr>
          </p:nvSpPr>
          <p:spPr>
            <a:xfrm>
              <a:off x="3177898" y="983370"/>
              <a:ext cx="5103302"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实践调研与调研结果分析</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2097159" name="图片 89"/>
          <p:cNvPicPr>
            <a:picLocks noChangeAspect="1"/>
          </p:cNvPicPr>
          <p:nvPr/>
        </p:nvPicPr>
        <p:blipFill>
          <a:blip r:embed="rId11" cstate="print"/>
          <a:stretch>
            <a:fillRect/>
          </a:stretch>
        </p:blipFill>
        <p:spPr>
          <a:xfrm>
            <a:off x="8268702" y="10961"/>
            <a:ext cx="876212" cy="879544"/>
          </a:xfrm>
          <a:prstGeom prst="rect">
            <a:avLst/>
          </a:prstGeom>
        </p:spPr>
      </p:pic>
      <p:grpSp>
        <p:nvGrpSpPr>
          <p:cNvPr id="12" name="组合 11"/>
          <p:cNvGrpSpPr/>
          <p:nvPr>
            <p:custDataLst>
              <p:tags r:id="rId12"/>
            </p:custDataLst>
          </p:nvPr>
        </p:nvGrpSpPr>
        <p:grpSpPr>
          <a:xfrm>
            <a:off x="2418860" y="2718619"/>
            <a:ext cx="6833235" cy="829945"/>
            <a:chOff x="2431560" y="2428895"/>
            <a:chExt cx="6833235" cy="829945"/>
          </a:xfrm>
        </p:grpSpPr>
        <p:grpSp>
          <p:nvGrpSpPr>
            <p:cNvPr id="57" name="组合 56"/>
            <p:cNvGrpSpPr/>
            <p:nvPr/>
          </p:nvGrpSpPr>
          <p:grpSpPr>
            <a:xfrm>
              <a:off x="2431560" y="2439275"/>
              <a:ext cx="5987956" cy="472143"/>
              <a:chOff x="2431560" y="986959"/>
              <a:chExt cx="5987956" cy="472143"/>
            </a:xfrm>
          </p:grpSpPr>
          <p:grpSp>
            <p:nvGrpSpPr>
              <p:cNvPr id="58" name="组合 57"/>
              <p:cNvGrpSpPr/>
              <p:nvPr/>
            </p:nvGrpSpPr>
            <p:grpSpPr>
              <a:xfrm>
                <a:off x="2431560" y="986959"/>
                <a:ext cx="5987956" cy="472143"/>
                <a:chOff x="2431560" y="986959"/>
                <a:chExt cx="5987956" cy="472143"/>
              </a:xfrm>
            </p:grpSpPr>
            <p:sp>
              <p:nvSpPr>
                <p:cNvPr id="60" name="平行四边形 59"/>
                <p:cNvSpPr/>
                <p:nvPr>
                  <p:custDataLst>
                    <p:tags r:id="rId13"/>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5"/>
                <p:cNvSpPr/>
                <p:nvPr>
                  <p:custDataLst>
                    <p:tags r:id="rId14"/>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59" name="文本框 66"/>
              <p:cNvSpPr txBox="1"/>
              <p:nvPr>
                <p:custDataLst>
                  <p:tags r:id="rId15"/>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28" name="文本框 19"/>
            <p:cNvSpPr txBox="1"/>
            <p:nvPr>
              <p:custDataLst>
                <p:tags r:id="rId16"/>
              </p:custDataLst>
            </p:nvPr>
          </p:nvSpPr>
          <p:spPr>
            <a:xfrm>
              <a:off x="3194830" y="2428895"/>
              <a:ext cx="6069965" cy="82994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三中全会精神指引大学生就业的实践路径</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 name="组合 12"/>
          <p:cNvGrpSpPr/>
          <p:nvPr>
            <p:custDataLst>
              <p:tags r:id="rId17"/>
            </p:custDataLst>
          </p:nvPr>
        </p:nvGrpSpPr>
        <p:grpSpPr>
          <a:xfrm>
            <a:off x="2418860" y="3489609"/>
            <a:ext cx="5987956" cy="472143"/>
            <a:chOff x="2431560" y="3252813"/>
            <a:chExt cx="5987956" cy="472143"/>
          </a:xfrm>
        </p:grpSpPr>
        <p:grpSp>
          <p:nvGrpSpPr>
            <p:cNvPr id="62" name="组合 61"/>
            <p:cNvGrpSpPr/>
            <p:nvPr/>
          </p:nvGrpSpPr>
          <p:grpSpPr>
            <a:xfrm>
              <a:off x="2431560" y="3252813"/>
              <a:ext cx="5987956" cy="472143"/>
              <a:chOff x="2431560" y="986959"/>
              <a:chExt cx="5987956" cy="472143"/>
            </a:xfrm>
          </p:grpSpPr>
          <p:grpSp>
            <p:nvGrpSpPr>
              <p:cNvPr id="63" name="组合 62"/>
              <p:cNvGrpSpPr/>
              <p:nvPr/>
            </p:nvGrpSpPr>
            <p:grpSpPr>
              <a:xfrm>
                <a:off x="2431560" y="986959"/>
                <a:ext cx="5987956" cy="472143"/>
                <a:chOff x="2431560" y="986959"/>
                <a:chExt cx="5987956" cy="472143"/>
              </a:xfrm>
            </p:grpSpPr>
            <p:sp>
              <p:nvSpPr>
                <p:cNvPr id="65" name="平行四边形 64"/>
                <p:cNvSpPr/>
                <p:nvPr>
                  <p:custDataLst>
                    <p:tags r:id="rId18"/>
                  </p:custDataLst>
                </p:nvPr>
              </p:nvSpPr>
              <p:spPr>
                <a:xfrm>
                  <a:off x="2431560" y="986959"/>
                  <a:ext cx="5987956" cy="472143"/>
                </a:xfrm>
                <a:prstGeom prst="parallelogram">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p:cNvSpPr/>
                <p:nvPr>
                  <p:custDataLst>
                    <p:tags r:id="rId19"/>
                  </p:custDataLst>
                </p:nvPr>
              </p:nvSpPr>
              <p:spPr>
                <a:xfrm>
                  <a:off x="2591675" y="997156"/>
                  <a:ext cx="574651" cy="447768"/>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800" dirty="0">
                    <a:solidFill>
                      <a:schemeClr val="bg1"/>
                    </a:solidFill>
                    <a:latin typeface="黑体" panose="02010609060101010101" pitchFamily="49" charset="-122"/>
                    <a:ea typeface="黑体" panose="02010609060101010101" pitchFamily="49" charset="-122"/>
                  </a:endParaRPr>
                </a:p>
              </p:txBody>
            </p:sp>
          </p:grpSp>
          <p:sp>
            <p:nvSpPr>
              <p:cNvPr id="64" name="文本框 66"/>
              <p:cNvSpPr txBox="1"/>
              <p:nvPr>
                <p:custDataLst>
                  <p:tags r:id="rId20"/>
                </p:custDataLst>
              </p:nvPr>
            </p:nvSpPr>
            <p:spPr>
              <a:xfrm>
                <a:off x="2580103" y="997156"/>
                <a:ext cx="586223" cy="460375"/>
              </a:xfrm>
              <a:prstGeom prst="rect">
                <a:avLst/>
              </a:prstGeom>
              <a:noFill/>
            </p:spPr>
            <p:txBody>
              <a:bodyPr wrap="square" rtlCol="0">
                <a:spAutoFit/>
              </a:bodyPr>
              <a:lstStyle/>
              <a:p>
                <a:pPr algn="dist"/>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631" name="文本框 67"/>
            <p:cNvSpPr txBox="1"/>
            <p:nvPr>
              <p:custDataLst>
                <p:tags r:id="rId21"/>
              </p:custDataLst>
            </p:nvPr>
          </p:nvSpPr>
          <p:spPr>
            <a:xfrm>
              <a:off x="3232136" y="3252813"/>
              <a:ext cx="5187380"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总结与展望</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82644" y="0"/>
            <a:ext cx="2499271" cy="5143500"/>
            <a:chOff x="-82644" y="0"/>
            <a:chExt cx="2499271" cy="5143500"/>
          </a:xfrm>
        </p:grpSpPr>
        <p:pic>
          <p:nvPicPr>
            <p:cNvPr id="3" name="图片 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644" y="3230930"/>
              <a:ext cx="2496457" cy="1912570"/>
            </a:xfrm>
            <a:prstGeom prst="rect">
              <a:avLst/>
            </a:prstGeom>
          </p:spPr>
        </p:pic>
        <p:grpSp>
          <p:nvGrpSpPr>
            <p:cNvPr id="16" name="组合 15"/>
            <p:cNvGrpSpPr/>
            <p:nvPr/>
          </p:nvGrpSpPr>
          <p:grpSpPr>
            <a:xfrm>
              <a:off x="-82644" y="0"/>
              <a:ext cx="2499271" cy="5136243"/>
              <a:chOff x="-82644" y="0"/>
              <a:chExt cx="2499271" cy="5136243"/>
            </a:xfrm>
          </p:grpSpPr>
          <p:grpSp>
            <p:nvGrpSpPr>
              <p:cNvPr id="45" name="组合 90"/>
              <p:cNvGrpSpPr/>
              <p:nvPr/>
            </p:nvGrpSpPr>
            <p:grpSpPr>
              <a:xfrm>
                <a:off x="-82644" y="0"/>
                <a:ext cx="2496457" cy="3230930"/>
                <a:chOff x="-82644" y="0"/>
                <a:chExt cx="2496457" cy="3230930"/>
              </a:xfrm>
            </p:grpSpPr>
            <p:sp>
              <p:nvSpPr>
                <p:cNvPr id="1048618" name="矩形 5"/>
                <p:cNvSpPr/>
                <p:nvPr/>
              </p:nvSpPr>
              <p:spPr>
                <a:xfrm>
                  <a:off x="-82644" y="0"/>
                  <a:ext cx="2496457" cy="32309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19" name="文本框 6"/>
                <p:cNvSpPr txBox="1"/>
                <p:nvPr/>
              </p:nvSpPr>
              <p:spPr>
                <a:xfrm>
                  <a:off x="587828" y="605903"/>
                  <a:ext cx="1146629" cy="1322070"/>
                </a:xfrm>
                <a:prstGeom prst="rect">
                  <a:avLst/>
                </a:prstGeom>
                <a:noFill/>
              </p:spPr>
              <p:txBody>
                <a:bodyPr wrap="square" rtlCol="0">
                  <a:spAutoFit/>
                </a:bodyPr>
                <a:lstStyle/>
                <a:p>
                  <a:pPr algn="ctr"/>
                  <a:r>
                    <a:rPr lang="zh-CN" altLang="en-US" sz="4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目录</a:t>
                  </a:r>
                  <a:endParaRPr lang="zh-CN" altLang="en-US" sz="4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4" name="矩形 3"/>
              <p:cNvSpPr/>
              <p:nvPr/>
            </p:nvSpPr>
            <p:spPr>
              <a:xfrm>
                <a:off x="-79830" y="3223673"/>
                <a:ext cx="2496457" cy="1912570"/>
              </a:xfrm>
              <a:prstGeom prst="rect">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275" y="3196659"/>
            <a:ext cx="5137618" cy="50781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Freeform 15"/>
          <p:cNvSpPr/>
          <p:nvPr/>
        </p:nvSpPr>
        <p:spPr bwMode="auto">
          <a:xfrm>
            <a:off x="1364925" y="1881304"/>
            <a:ext cx="1499982" cy="1499981"/>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gradFill>
          <a:ln w="57150">
            <a:solidFill>
              <a:schemeClr val="bg1"/>
            </a:solidFill>
            <a:prstDash val="solid"/>
            <a:round/>
          </a:ln>
          <a:effectLst>
            <a:outerShdw blurRad="177800" dist="203200" dir="2700000" algn="tl" rotWithShape="0">
              <a:prstClr val="black">
                <a:alpha val="40000"/>
              </a:prstClr>
            </a:outerShdw>
          </a:effectLst>
        </p:spPr>
        <p:txBody>
          <a:bodyPr vert="horz" wrap="square" lIns="91435" tIns="45717" rIns="91435" bIns="45717" numCol="1" anchor="ctr" anchorCtr="1" compatLnSpc="1"/>
          <a:lstStyle/>
          <a:p>
            <a:endParaRPr lang="zh-CN" altLang="en-US" sz="6260" dirty="0">
              <a:solidFill>
                <a:srgbClr val="AE002B"/>
              </a:solidFill>
              <a:latin typeface="Impact" panose="020B0806030902050204" pitchFamily="34" charset="0"/>
            </a:endParaRPr>
          </a:p>
        </p:txBody>
      </p:sp>
      <p:sp>
        <p:nvSpPr>
          <p:cNvPr id="1048646" name="文本框 6"/>
          <p:cNvSpPr txBox="1"/>
          <p:nvPr/>
        </p:nvSpPr>
        <p:spPr>
          <a:xfrm>
            <a:off x="1364615" y="2073275"/>
            <a:ext cx="1500505" cy="1142365"/>
          </a:xfrm>
          <a:prstGeom prst="rect">
            <a:avLst/>
          </a:prstGeom>
          <a:noFill/>
        </p:spPr>
        <p:txBody>
          <a:bodyPr wrap="square" rtlCol="0">
            <a:spAutoFit/>
          </a:bodyPr>
          <a:lstStyle/>
          <a:p>
            <a:pPr algn="ctr"/>
            <a:r>
              <a:rPr lang="en-US" altLang="zh-CN" sz="6825" dirty="0">
                <a:solidFill>
                  <a:srgbClr val="AE002B"/>
                </a:solidFill>
                <a:latin typeface="Impact" panose="020B0806030902050204" pitchFamily="34" charset="0"/>
              </a:rPr>
              <a:t>01</a:t>
            </a:r>
            <a:endParaRPr lang="zh-CN" altLang="en-US" sz="6825" dirty="0">
              <a:solidFill>
                <a:srgbClr val="AE002B"/>
              </a:solidFill>
              <a:latin typeface="Impact" panose="020B0806030902050204" pitchFamily="34" charset="0"/>
            </a:endParaRPr>
          </a:p>
        </p:txBody>
      </p:sp>
      <p:grpSp>
        <p:nvGrpSpPr>
          <p:cNvPr id="56" name="组合 7"/>
          <p:cNvGrpSpPr/>
          <p:nvPr/>
        </p:nvGrpSpPr>
        <p:grpSpPr>
          <a:xfrm>
            <a:off x="3111840" y="2122275"/>
            <a:ext cx="5289380" cy="1383665"/>
            <a:chOff x="3749212" y="2031810"/>
            <a:chExt cx="4918965" cy="1383665"/>
          </a:xfrm>
        </p:grpSpPr>
        <p:sp>
          <p:nvSpPr>
            <p:cNvPr id="1048647" name="矩形 3"/>
            <p:cNvSpPr/>
            <p:nvPr/>
          </p:nvSpPr>
          <p:spPr>
            <a:xfrm>
              <a:off x="3749212" y="2031810"/>
              <a:ext cx="4157929" cy="1383665"/>
            </a:xfrm>
            <a:prstGeom prst="rect">
              <a:avLst/>
            </a:prstGeom>
          </p:spPr>
          <p:txBody>
            <a:bodyPr wrap="square">
              <a:spAutoFit/>
            </a:bodyPr>
            <a:lstStyle/>
            <a:p>
              <a:pPr algn="dist"/>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dist"/>
              <a:endParaRPr lang="zh-CN" altLang="en-US" sz="2800" b="1" dirty="0">
                <a:solidFill>
                  <a:srgbClr val="AE002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48" name="文本框 4"/>
            <p:cNvSpPr txBox="1"/>
            <p:nvPr/>
          </p:nvSpPr>
          <p:spPr>
            <a:xfrm>
              <a:off x="3749212" y="2664905"/>
              <a:ext cx="3756368" cy="368300"/>
            </a:xfrm>
            <a:prstGeom prst="rect">
              <a:avLst/>
            </a:prstGeom>
            <a:noFill/>
          </p:spPr>
          <p:txBody>
            <a:bodyPr wrap="square" rtlCol="0">
              <a:spAutoFit/>
            </a:bodyPr>
            <a:lstStyle/>
            <a:p>
              <a:pPr algn="dist">
                <a:lnSpc>
                  <a:spcPct val="150000"/>
                </a:lnSpc>
              </a:pPr>
              <a:r>
                <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rPr>
                <a:t>Practical Research and Analysis of Research Results</a:t>
              </a:r>
              <a:endParaRPr lang="en-US" altLang="zh-CN" sz="12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cxnSp>
          <p:nvCxnSpPr>
            <p:cNvPr id="3145730" name="直接连接符 2"/>
            <p:cNvCxnSpPr/>
            <p:nvPr/>
          </p:nvCxnSpPr>
          <p:spPr>
            <a:xfrm>
              <a:off x="3847663" y="2664701"/>
              <a:ext cx="48205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45"/>
                                        </p:tgtEl>
                                        <p:attrNameLst>
                                          <p:attrName>style.visibility</p:attrName>
                                        </p:attrNameLst>
                                      </p:cBhvr>
                                      <p:to>
                                        <p:strVal val="visible"/>
                                      </p:to>
                                    </p:set>
                                    <p:anim calcmode="lin" valueType="num">
                                      <p:cBhvr>
                                        <p:cTn id="7" dur="500" fill="hold"/>
                                        <p:tgtEl>
                                          <p:spTgt spid="1048645"/>
                                        </p:tgtEl>
                                        <p:attrNameLst>
                                          <p:attrName>ppt_w</p:attrName>
                                        </p:attrNameLst>
                                      </p:cBhvr>
                                      <p:tavLst>
                                        <p:tav tm="0">
                                          <p:val>
                                            <p:fltVal val="0"/>
                                          </p:val>
                                        </p:tav>
                                        <p:tav tm="100000">
                                          <p:val>
                                            <p:strVal val="#ppt_w"/>
                                          </p:val>
                                        </p:tav>
                                      </p:tavLst>
                                    </p:anim>
                                    <p:anim calcmode="lin" valueType="num">
                                      <p:cBhvr>
                                        <p:cTn id="8" dur="500" fill="hold"/>
                                        <p:tgtEl>
                                          <p:spTgt spid="1048645"/>
                                        </p:tgtEl>
                                        <p:attrNameLst>
                                          <p:attrName>ppt_h</p:attrName>
                                        </p:attrNameLst>
                                      </p:cBhvr>
                                      <p:tavLst>
                                        <p:tav tm="0">
                                          <p:val>
                                            <p:fltVal val="0"/>
                                          </p:val>
                                        </p:tav>
                                        <p:tav tm="100000">
                                          <p:val>
                                            <p:strVal val="#ppt_h"/>
                                          </p:val>
                                        </p:tav>
                                      </p:tavLst>
                                    </p:anim>
                                    <p:animEffect transition="in" filter="fade">
                                      <p:cBhvr>
                                        <p:cTn id="9" dur="500"/>
                                        <p:tgtEl>
                                          <p:spTgt spid="104864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48646"/>
                                        </p:tgtEl>
                                        <p:attrNameLst>
                                          <p:attrName>style.visibility</p:attrName>
                                        </p:attrNameLst>
                                      </p:cBhvr>
                                      <p:to>
                                        <p:strVal val="visible"/>
                                      </p:to>
                                    </p:set>
                                    <p:anim calcmode="lin" valueType="num">
                                      <p:cBhvr>
                                        <p:cTn id="13" dur="1000" fill="hold"/>
                                        <p:tgtEl>
                                          <p:spTgt spid="1048646"/>
                                        </p:tgtEl>
                                        <p:attrNameLst>
                                          <p:attrName>ppt_w</p:attrName>
                                        </p:attrNameLst>
                                      </p:cBhvr>
                                      <p:tavLst>
                                        <p:tav tm="0">
                                          <p:val>
                                            <p:fltVal val="0"/>
                                          </p:val>
                                        </p:tav>
                                        <p:tav tm="100000">
                                          <p:val>
                                            <p:strVal val="#ppt_w"/>
                                          </p:val>
                                        </p:tav>
                                      </p:tavLst>
                                    </p:anim>
                                    <p:anim calcmode="lin" valueType="num">
                                      <p:cBhvr>
                                        <p:cTn id="14" dur="1000" fill="hold"/>
                                        <p:tgtEl>
                                          <p:spTgt spid="1048646"/>
                                        </p:tgtEl>
                                        <p:attrNameLst>
                                          <p:attrName>ppt_h</p:attrName>
                                        </p:attrNameLst>
                                      </p:cBhvr>
                                      <p:tavLst>
                                        <p:tav tm="0">
                                          <p:val>
                                            <p:fltVal val="0"/>
                                          </p:val>
                                        </p:tav>
                                        <p:tav tm="100000">
                                          <p:val>
                                            <p:strVal val="#ppt_h"/>
                                          </p:val>
                                        </p:tav>
                                      </p:tavLst>
                                    </p:anim>
                                    <p:anim calcmode="lin" valueType="num">
                                      <p:cBhvr>
                                        <p:cTn id="15" dur="1000" fill="hold"/>
                                        <p:tgtEl>
                                          <p:spTgt spid="1048646"/>
                                        </p:tgtEl>
                                        <p:attrNameLst>
                                          <p:attrName>style.rotation</p:attrName>
                                        </p:attrNameLst>
                                      </p:cBhvr>
                                      <p:tavLst>
                                        <p:tav tm="0">
                                          <p:val>
                                            <p:fltVal val="90"/>
                                          </p:val>
                                        </p:tav>
                                        <p:tav tm="100000">
                                          <p:val>
                                            <p:fltVal val="0"/>
                                          </p:val>
                                        </p:tav>
                                      </p:tavLst>
                                    </p:anim>
                                    <p:animEffect transition="in" filter="fade">
                                      <p:cBhvr>
                                        <p:cTn id="16" dur="1000"/>
                                        <p:tgtEl>
                                          <p:spTgt spid="1048646"/>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bldLvl="0" animBg="1"/>
      <p:bldP spid="10486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198880"/>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737235"/>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2" name="文本框 1"/>
          <p:cNvSpPr txBox="1"/>
          <p:nvPr/>
        </p:nvSpPr>
        <p:spPr>
          <a:xfrm>
            <a:off x="355600" y="1036955"/>
            <a:ext cx="4450080" cy="1129665"/>
          </a:xfrm>
          <a:prstGeom prst="rect">
            <a:avLst/>
          </a:prstGeom>
          <a:noFill/>
        </p:spPr>
        <p:txBody>
          <a:bodyPr wrap="square" rtlCol="0">
            <a:spAutoFit/>
          </a:bodyPr>
          <a:p>
            <a:r>
              <a:rPr lang="zh-CN" altLang="en-US">
                <a:latin typeface="WPS灵秀黑" charset="-122"/>
                <a:ea typeface="WPS灵秀黑" charset="-122"/>
                <a:cs typeface="WPS灵秀黑" charset="-122"/>
                <a:sym typeface="WPS灵秀黑" charset="-122"/>
              </a:rPr>
              <a:t>为了全面理解大学生对党的二十届三中全会经济政策及就业优先战略的理解，本研究采用了问卷调查法作为主要的数据收集手段。线上腾讯问卷设计涵盖了就业市场现状、政策认知、职业规划等核心内容，最终收集了</a:t>
            </a:r>
            <a:r>
              <a:rPr lang="en-US" altLang="zh-CN">
                <a:latin typeface="WPS灵秀黑" charset="-122"/>
                <a:ea typeface="WPS灵秀黑" charset="-122"/>
                <a:cs typeface="WPS灵秀黑" charset="-122"/>
                <a:sym typeface="WPS灵秀黑" charset="-122"/>
              </a:rPr>
              <a:t>66</a:t>
            </a:r>
            <a:r>
              <a:rPr lang="zh-CN" altLang="en-US">
                <a:latin typeface="WPS灵秀黑" charset="-122"/>
                <a:ea typeface="WPS灵秀黑" charset="-122"/>
                <a:cs typeface="WPS灵秀黑" charset="-122"/>
                <a:sym typeface="WPS灵秀黑" charset="-122"/>
              </a:rPr>
              <a:t>份有效问卷数据。</a:t>
            </a:r>
            <a:endParaRPr lang="zh-CN" altLang="en-US">
              <a:latin typeface="WPS灵秀黑" charset="-122"/>
              <a:ea typeface="WPS灵秀黑" charset="-122"/>
              <a:cs typeface="WPS灵秀黑" charset="-122"/>
              <a:sym typeface="WPS灵秀黑" charset="-122"/>
            </a:endParaRPr>
          </a:p>
        </p:txBody>
      </p:sp>
      <p:pic>
        <p:nvPicPr>
          <p:cNvPr id="7" name="图片 6" descr="微信图片_20241123160003"/>
          <p:cNvPicPr>
            <a:picLocks noChangeAspect="1"/>
          </p:cNvPicPr>
          <p:nvPr/>
        </p:nvPicPr>
        <p:blipFill>
          <a:blip r:embed="rId1"/>
          <a:stretch>
            <a:fillRect/>
          </a:stretch>
        </p:blipFill>
        <p:spPr>
          <a:xfrm>
            <a:off x="4805680" y="1029970"/>
            <a:ext cx="3418840" cy="1208405"/>
          </a:xfrm>
          <a:prstGeom prst="rect">
            <a:avLst/>
          </a:prstGeom>
        </p:spPr>
      </p:pic>
      <p:sp>
        <p:nvSpPr>
          <p:cNvPr id="11" name="文本框 10"/>
          <p:cNvSpPr txBox="1"/>
          <p:nvPr/>
        </p:nvSpPr>
        <p:spPr>
          <a:xfrm>
            <a:off x="355600" y="2122170"/>
            <a:ext cx="3790950" cy="299085"/>
          </a:xfrm>
          <a:prstGeom prst="rect">
            <a:avLst/>
          </a:prstGeom>
          <a:noFill/>
        </p:spPr>
        <p:txBody>
          <a:bodyPr wrap="square" rtlCol="0">
            <a:spAutoFit/>
          </a:bodyPr>
          <a:p>
            <a:r>
              <a:rPr lang="zh-CN" altLang="en-US">
                <a:latin typeface="WPS灵秀黑" charset="-122"/>
                <a:ea typeface="WPS灵秀黑" charset="-122"/>
                <a:cs typeface="WPS灵秀黑" charset="-122"/>
              </a:rPr>
              <a:t>下面两图为此次线上腾讯问卷部分题目收集</a:t>
            </a:r>
            <a:r>
              <a:rPr lang="zh-CN" altLang="en-US">
                <a:latin typeface="WPS灵秀黑" charset="-122"/>
                <a:ea typeface="WPS灵秀黑" charset="-122"/>
                <a:cs typeface="WPS灵秀黑" charset="-122"/>
              </a:rPr>
              <a:t>情况</a:t>
            </a:r>
            <a:endParaRPr lang="zh-CN" altLang="en-US">
              <a:latin typeface="WPS灵秀黑" charset="-122"/>
              <a:ea typeface="WPS灵秀黑" charset="-122"/>
              <a:cs typeface="WPS灵秀黑" charset="-122"/>
            </a:endParaRPr>
          </a:p>
        </p:txBody>
      </p:sp>
      <p:pic>
        <p:nvPicPr>
          <p:cNvPr id="12" name="图片 11" descr="微信图片_20241123171733"/>
          <p:cNvPicPr>
            <a:picLocks noChangeAspect="1"/>
          </p:cNvPicPr>
          <p:nvPr/>
        </p:nvPicPr>
        <p:blipFill>
          <a:blip r:embed="rId2"/>
          <a:stretch>
            <a:fillRect/>
          </a:stretch>
        </p:blipFill>
        <p:spPr>
          <a:xfrm>
            <a:off x="467995" y="2472690"/>
            <a:ext cx="3952875" cy="2438400"/>
          </a:xfrm>
          <a:prstGeom prst="rect">
            <a:avLst/>
          </a:prstGeom>
        </p:spPr>
      </p:pic>
      <p:pic>
        <p:nvPicPr>
          <p:cNvPr id="14" name="图片 13" descr="微信图片_20241123171741"/>
          <p:cNvPicPr>
            <a:picLocks noChangeAspect="1"/>
          </p:cNvPicPr>
          <p:nvPr/>
        </p:nvPicPr>
        <p:blipFill>
          <a:blip r:embed="rId3"/>
          <a:stretch>
            <a:fillRect/>
          </a:stretch>
        </p:blipFill>
        <p:spPr>
          <a:xfrm>
            <a:off x="4704715" y="2472055"/>
            <a:ext cx="3957320" cy="2439035"/>
          </a:xfrm>
          <a:prstGeom prst="rect">
            <a:avLst/>
          </a:prstGeom>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47637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737235"/>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4" name="文本框 3"/>
          <p:cNvSpPr txBox="1"/>
          <p:nvPr/>
        </p:nvSpPr>
        <p:spPr>
          <a:xfrm>
            <a:off x="285750" y="838200"/>
            <a:ext cx="4203700" cy="299085"/>
          </a:xfrm>
          <a:prstGeom prst="rect">
            <a:avLst/>
          </a:prstGeom>
          <a:noFill/>
        </p:spPr>
        <p:txBody>
          <a:bodyPr wrap="square" rtlCol="0">
            <a:spAutoFit/>
          </a:bodyPr>
          <a:p>
            <a:r>
              <a:rPr lang="zh-CN" altLang="en-US">
                <a:latin typeface="WPS灵秀黑" charset="-122"/>
                <a:ea typeface="WPS灵秀黑" charset="-122"/>
                <a:cs typeface="WPS灵秀黑" charset="-122"/>
              </a:rPr>
              <a:t>我们小组针对问卷结果分析并给出相对应的建议</a:t>
            </a:r>
            <a:endParaRPr lang="zh-CN" altLang="en-US"/>
          </a:p>
        </p:txBody>
      </p:sp>
      <p:sp>
        <p:nvSpPr>
          <p:cNvPr id="2" name="文本框 1"/>
          <p:cNvSpPr txBox="1"/>
          <p:nvPr/>
        </p:nvSpPr>
        <p:spPr>
          <a:xfrm>
            <a:off x="285750" y="1287780"/>
            <a:ext cx="3825875" cy="2158365"/>
          </a:xfrm>
          <a:prstGeom prst="rect">
            <a:avLst/>
          </a:prstGeom>
          <a:noFill/>
        </p:spPr>
        <p:txBody>
          <a:bodyPr wrap="square" rtlCol="0">
            <a:spAutoFit/>
          </a:bodyPr>
          <a:p>
            <a:pPr algn="l">
              <a:lnSpc>
                <a:spcPct val="120000"/>
              </a:lnSpc>
              <a:buClrTx/>
              <a:buSzTx/>
              <a:buFontTx/>
            </a:pPr>
            <a:r>
              <a:rPr lang="zh-CN" altLang="en-US" sz="1400">
                <a:latin typeface="WPS灵秀黑" charset="-122"/>
                <a:ea typeface="WPS灵秀黑" charset="-122"/>
                <a:cs typeface="WPS灵秀黑" charset="-122"/>
              </a:rPr>
              <a:t>对于经济形势与政策认知：</a:t>
            </a:r>
            <a:endParaRPr lang="zh-CN" altLang="en-US" sz="1400">
              <a:latin typeface="WPS灵秀黑" charset="-122"/>
              <a:ea typeface="WPS灵秀黑" charset="-122"/>
              <a:cs typeface="WPS灵秀黑" charset="-122"/>
            </a:endParaRPr>
          </a:p>
          <a:p>
            <a:pPr algn="l">
              <a:lnSpc>
                <a:spcPct val="120000"/>
              </a:lnSpc>
              <a:buClrTx/>
              <a:buSzTx/>
              <a:buFontTx/>
            </a:pPr>
            <a:r>
              <a:rPr lang="zh-CN" altLang="en-US" sz="1400">
                <a:latin typeface="WPS灵秀黑" charset="-122"/>
                <a:ea typeface="WPS灵秀黑" charset="-122"/>
                <a:cs typeface="WPS灵秀黑" charset="-122"/>
              </a:rPr>
              <a:t>多数学生认为当前的经济形势较为一般，56.1%的学生对未来发展感到迷茫，这反映出经济环境的波动在一定程度上为大学生就业增添了压力。与此同时，有50%的学生表示了解政府支持大学生就业的相关政策，但仍有28.8%的学生完全不了解政策内容。</a:t>
            </a:r>
            <a:endParaRPr lang="zh-CN" altLang="en-US" sz="1400">
              <a:latin typeface="WPS灵秀黑" charset="-122"/>
              <a:ea typeface="WPS灵秀黑" charset="-122"/>
              <a:cs typeface="WPS灵秀黑" charset="-122"/>
            </a:endParaRPr>
          </a:p>
          <a:p>
            <a:pPr algn="l">
              <a:lnSpc>
                <a:spcPct val="120000"/>
              </a:lnSpc>
              <a:buClrTx/>
              <a:buSzTx/>
              <a:buFontTx/>
            </a:pPr>
            <a:endParaRPr lang="zh-CN" altLang="en-US" sz="1400">
              <a:latin typeface="WPS灵秀黑" charset="-122"/>
              <a:ea typeface="WPS灵秀黑" charset="-122"/>
              <a:cs typeface="WPS灵秀黑" charset="-122"/>
            </a:endParaRPr>
          </a:p>
        </p:txBody>
      </p:sp>
      <p:pic>
        <p:nvPicPr>
          <p:cNvPr id="1073742865" name="图片 1" descr="1bc9a7c48506b5c77a8fd78c6275120"/>
          <p:cNvPicPr>
            <a:picLocks noChangeAspect="1"/>
          </p:cNvPicPr>
          <p:nvPr/>
        </p:nvPicPr>
        <p:blipFill>
          <a:blip r:embed="rId1"/>
          <a:stretch>
            <a:fillRect/>
          </a:stretch>
        </p:blipFill>
        <p:spPr>
          <a:xfrm>
            <a:off x="4341495" y="1521460"/>
            <a:ext cx="4298950" cy="3086735"/>
          </a:xfrm>
          <a:prstGeom prst="rect">
            <a:avLst/>
          </a:prstGeom>
          <a:noFill/>
          <a:ln w="9525">
            <a:noFill/>
          </a:ln>
        </p:spPr>
      </p:pic>
      <p:sp>
        <p:nvSpPr>
          <p:cNvPr id="6" name="文本框 5"/>
          <p:cNvSpPr txBox="1"/>
          <p:nvPr/>
        </p:nvSpPr>
        <p:spPr>
          <a:xfrm>
            <a:off x="224790" y="3227070"/>
            <a:ext cx="3764915" cy="1598930"/>
          </a:xfrm>
          <a:prstGeom prst="rect">
            <a:avLst/>
          </a:prstGeom>
          <a:noFill/>
        </p:spPr>
        <p:txBody>
          <a:bodyPr wrap="square" rtlCol="0">
            <a:spAutoFit/>
          </a:bodyPr>
          <a:p>
            <a:pPr>
              <a:lnSpc>
                <a:spcPct val="120000"/>
              </a:lnSpc>
            </a:pPr>
            <a:r>
              <a:rPr lang="zh-CN" altLang="en-US" sz="1400">
                <a:latin typeface="WPS灵秀黑" charset="-122"/>
                <a:ea typeface="WPS灵秀黑" charset="-122"/>
                <a:cs typeface="WPS灵秀黑" charset="-122"/>
              </a:rPr>
              <a:t>建议：</a:t>
            </a:r>
            <a:endParaRPr lang="zh-CN" altLang="en-US" sz="1400">
              <a:latin typeface="WPS灵秀黑" charset="-122"/>
              <a:ea typeface="WPS灵秀黑" charset="-122"/>
              <a:cs typeface="WPS灵秀黑" charset="-122"/>
            </a:endParaRPr>
          </a:p>
          <a:p>
            <a:pPr>
              <a:lnSpc>
                <a:spcPct val="120000"/>
              </a:lnSpc>
            </a:pPr>
            <a:r>
              <a:rPr lang="zh-CN" altLang="en-US" sz="1400">
                <a:latin typeface="WPS灵秀黑" charset="-122"/>
                <a:ea typeface="WPS灵秀黑" charset="-122"/>
                <a:cs typeface="WPS灵秀黑" charset="-122"/>
              </a:rPr>
              <a:t>学校和政府应加强就业政策的宣传力度，借助讲座、线上推广等多种形式，让学生充分了解就业优先战略及相关支持政策，以帮助他们更好地应对就业挑战。</a:t>
            </a:r>
            <a:endParaRPr lang="zh-CN" altLang="en-US" sz="1400">
              <a:latin typeface="WPS灵秀黑" charset="-122"/>
              <a:ea typeface="WPS灵秀黑" charset="-122"/>
              <a:cs typeface="WPS灵秀黑" charset="-122"/>
            </a:endParaRPr>
          </a:p>
          <a:p>
            <a:endParaRPr lang="zh-CN" altLang="en-US" sz="1400">
              <a:latin typeface="WPS灵秀黑" charset="-122"/>
              <a:ea typeface="WPS灵秀黑" charset="-122"/>
              <a:cs typeface="WPS灵秀黑" charset="-122"/>
            </a:endParaRP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230695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2" name="文本框 1"/>
          <p:cNvSpPr txBox="1"/>
          <p:nvPr/>
        </p:nvSpPr>
        <p:spPr>
          <a:xfrm>
            <a:off x="285750" y="1287780"/>
            <a:ext cx="3825875" cy="1489075"/>
          </a:xfrm>
          <a:prstGeom prst="rect">
            <a:avLst/>
          </a:prstGeom>
          <a:noFill/>
        </p:spPr>
        <p:txBody>
          <a:bodyPr wrap="square" rtlCol="0">
            <a:spAutoFit/>
          </a:bodyPr>
          <a:p>
            <a:pPr>
              <a:lnSpc>
                <a:spcPct val="130000"/>
              </a:lnSpc>
              <a:buClrTx/>
              <a:buSzTx/>
              <a:buFontTx/>
            </a:pPr>
            <a:r>
              <a:rPr lang="zh-CN" altLang="en-US" sz="1400">
                <a:latin typeface="WPS灵秀黑" charset="-122"/>
                <a:ea typeface="WPS灵秀黑" charset="-122"/>
                <a:cs typeface="WPS灵秀黑" charset="-122"/>
              </a:rPr>
              <a:t>对于创业意识与实践需求：</a:t>
            </a:r>
            <a:endParaRPr lang="zh-CN" altLang="en-US" sz="1400">
              <a:latin typeface="WPS灵秀黑" charset="-122"/>
              <a:ea typeface="WPS灵秀黑" charset="-122"/>
              <a:cs typeface="WPS灵秀黑" charset="-122"/>
            </a:endParaRPr>
          </a:p>
          <a:p>
            <a:pPr>
              <a:lnSpc>
                <a:spcPct val="130000"/>
              </a:lnSpc>
              <a:buClrTx/>
              <a:buSzTx/>
              <a:buFontTx/>
            </a:pPr>
            <a:r>
              <a:rPr lang="zh-CN" altLang="en-US" sz="1400">
                <a:latin typeface="WPS灵秀黑" charset="-122"/>
                <a:ea typeface="WPS灵秀黑" charset="-122"/>
                <a:cs typeface="WPS灵秀黑" charset="-122"/>
              </a:rPr>
              <a:t>问卷显示，</a:t>
            </a:r>
            <a:r>
              <a:rPr lang="en-US" altLang="zh-CN" sz="1400">
                <a:latin typeface="WPS灵秀黑" charset="-122"/>
                <a:ea typeface="WPS灵秀黑" charset="-122"/>
                <a:cs typeface="WPS灵秀黑" charset="-122"/>
              </a:rPr>
              <a:t>53%</a:t>
            </a:r>
            <a:r>
              <a:rPr lang="zh-CN" altLang="en-US" sz="1400">
                <a:latin typeface="WPS灵秀黑" charset="-122"/>
                <a:ea typeface="WPS灵秀黑" charset="-122"/>
                <a:cs typeface="WPS灵秀黑" charset="-122"/>
              </a:rPr>
              <a:t>的学生有创业想法但缺乏具体实施方案，另有</a:t>
            </a:r>
            <a:r>
              <a:rPr lang="en-US" altLang="zh-CN" sz="1400">
                <a:latin typeface="WPS灵秀黑" charset="-122"/>
                <a:ea typeface="WPS灵秀黑" charset="-122"/>
                <a:cs typeface="WPS灵秀黑" charset="-122"/>
              </a:rPr>
              <a:t>27.3%</a:t>
            </a:r>
            <a:r>
              <a:rPr lang="zh-CN" altLang="en-US" sz="1400">
                <a:latin typeface="WPS灵秀黑" charset="-122"/>
                <a:ea typeface="WPS灵秀黑" charset="-122"/>
                <a:cs typeface="WPS灵秀黑" charset="-122"/>
              </a:rPr>
              <a:t>的学生对创业表现出浓厚兴趣。同时，</a:t>
            </a:r>
            <a:r>
              <a:rPr lang="en-US" altLang="zh-CN" sz="1400">
                <a:latin typeface="WPS灵秀黑" charset="-122"/>
                <a:ea typeface="WPS灵秀黑" charset="-122"/>
                <a:cs typeface="WPS灵秀黑" charset="-122"/>
              </a:rPr>
              <a:t>47%</a:t>
            </a:r>
            <a:r>
              <a:rPr lang="zh-CN" altLang="en-US" sz="1400">
                <a:latin typeface="WPS灵秀黑" charset="-122"/>
                <a:ea typeface="WPS灵秀黑" charset="-122"/>
                <a:cs typeface="WPS灵秀黑" charset="-122"/>
              </a:rPr>
              <a:t>的学生认为实践经验是提升就业竞争力的关键因素。</a:t>
            </a:r>
            <a:endParaRPr lang="zh-CN" altLang="en-US" sz="1400">
              <a:latin typeface="WPS灵秀黑" charset="-122"/>
              <a:ea typeface="WPS灵秀黑" charset="-122"/>
              <a:cs typeface="WPS灵秀黑" charset="-122"/>
            </a:endParaRPr>
          </a:p>
        </p:txBody>
      </p:sp>
      <p:sp>
        <p:nvSpPr>
          <p:cNvPr id="6" name="文本框 5"/>
          <p:cNvSpPr txBox="1"/>
          <p:nvPr/>
        </p:nvSpPr>
        <p:spPr>
          <a:xfrm>
            <a:off x="285750" y="2834640"/>
            <a:ext cx="3764915" cy="1768475"/>
          </a:xfrm>
          <a:prstGeom prst="rect">
            <a:avLst/>
          </a:prstGeom>
          <a:noFill/>
        </p:spPr>
        <p:txBody>
          <a:bodyPr wrap="square" rtlCol="0">
            <a:spAutoFit/>
          </a:bodyPr>
          <a:p>
            <a:pPr>
              <a:lnSpc>
                <a:spcPct val="130000"/>
              </a:lnSpc>
            </a:pPr>
            <a:r>
              <a:rPr lang="zh-CN" altLang="en-US" sz="1400">
                <a:latin typeface="WPS灵秀黑" charset="-122"/>
                <a:ea typeface="WPS灵秀黑" charset="-122"/>
                <a:cs typeface="WPS灵秀黑" charset="-122"/>
              </a:rPr>
              <a:t>建议：</a:t>
            </a:r>
            <a:endParaRPr lang="zh-CN" altLang="en-US" sz="1400">
              <a:latin typeface="WPS灵秀黑" charset="-122"/>
              <a:ea typeface="WPS灵秀黑" charset="-122"/>
              <a:cs typeface="WPS灵秀黑" charset="-122"/>
            </a:endParaRPr>
          </a:p>
          <a:p>
            <a:pPr>
              <a:lnSpc>
                <a:spcPct val="130000"/>
              </a:lnSpc>
            </a:pPr>
            <a:r>
              <a:rPr lang="zh-CN" altLang="en-US" sz="1400">
                <a:latin typeface="WPS灵秀黑" charset="-122"/>
                <a:ea typeface="WPS灵秀黑" charset="-122"/>
                <a:cs typeface="WPS灵秀黑" charset="-122"/>
              </a:rPr>
              <a:t>高校可以开设创业培训课程，为有意创业的学生提供实用技能培训与创业资源支持。同时，扩大实习平台的覆盖范围，通过实践提升学生的实际能力，为他们的职业道路增添更多可能性。</a:t>
            </a:r>
            <a:endParaRPr lang="zh-CN" altLang="en-US" sz="1400">
              <a:latin typeface="WPS灵秀黑" charset="-122"/>
              <a:ea typeface="WPS灵秀黑" charset="-122"/>
              <a:cs typeface="WPS灵秀黑" charset="-122"/>
            </a:endParaRPr>
          </a:p>
        </p:txBody>
      </p:sp>
      <p:pic>
        <p:nvPicPr>
          <p:cNvPr id="1073742859" name="图片 10" descr="711a7af9e88c0f500be8e167bda9db3"/>
          <p:cNvPicPr>
            <a:picLocks noChangeAspect="1"/>
          </p:cNvPicPr>
          <p:nvPr/>
        </p:nvPicPr>
        <p:blipFill>
          <a:blip r:embed="rId1"/>
          <a:stretch>
            <a:fillRect/>
          </a:stretch>
        </p:blipFill>
        <p:spPr>
          <a:xfrm>
            <a:off x="4217035" y="1287780"/>
            <a:ext cx="4584065" cy="3240405"/>
          </a:xfrm>
          <a:prstGeom prst="rect">
            <a:avLst/>
          </a:prstGeom>
          <a:noFill/>
          <a:ln w="9525">
            <a:noFill/>
          </a:ln>
        </p:spPr>
      </p:pic>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文本框 2"/>
          <p:cNvSpPr txBox="1"/>
          <p:nvPr/>
        </p:nvSpPr>
        <p:spPr>
          <a:xfrm>
            <a:off x="483420" y="168251"/>
            <a:ext cx="4572000" cy="1476375"/>
          </a:xfrm>
          <a:prstGeom prst="rect">
            <a:avLst/>
          </a:prstGeom>
          <a:noFill/>
        </p:spPr>
        <p:txBody>
          <a:bodyPr wrap="square">
            <a:spAutoFit/>
          </a:bodyPr>
          <a:lstStyle/>
          <a:p>
            <a:r>
              <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实践调研与调研结果分析</a:t>
            </a:r>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676" name="文本框 4"/>
          <p:cNvSpPr txBox="1"/>
          <p:nvPr/>
        </p:nvSpPr>
        <p:spPr>
          <a:xfrm>
            <a:off x="483235" y="442595"/>
            <a:ext cx="5195570" cy="1060450"/>
          </a:xfrm>
          <a:prstGeom prst="rect">
            <a:avLst/>
          </a:prstGeom>
          <a:noFill/>
        </p:spPr>
        <p:txBody>
          <a:bodyPr wrap="square">
            <a:spAutoFit/>
          </a:bodyPr>
          <a:lstStyle/>
          <a:p>
            <a:pPr>
              <a:lnSpc>
                <a:spcPct val="150000"/>
              </a:lnSpc>
            </a:pPr>
            <a:r>
              <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sym typeface="+mn-ea"/>
              </a:rPr>
              <a:t>Practical Research and Analysis of Research Results</a:t>
            </a: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a:p>
            <a:pPr>
              <a:lnSpc>
                <a:spcPct val="150000"/>
              </a:lnSpc>
            </a:pPr>
            <a:endParaRPr lang="en-US" altLang="zh-CN" sz="1400" dirty="0">
              <a:solidFill>
                <a:srgbClr val="AE002B"/>
              </a:solidFill>
              <a:effectLst>
                <a:outerShdw blurRad="38100" dist="38100" dir="2700000" algn="tl">
                  <a:srgbClr val="000000">
                    <a:alpha val="43137"/>
                  </a:srgbClr>
                </a:outerShdw>
              </a:effectLst>
              <a:latin typeface="Bahnschrift SemiLight Condensed" panose="020B0502040204020203" pitchFamily="34" charset="0"/>
              <a:cs typeface="Arial" panose="020B0604020202020204" pitchFamily="34" charset="0"/>
            </a:endParaRPr>
          </a:p>
        </p:txBody>
      </p:sp>
      <p:sp>
        <p:nvSpPr>
          <p:cNvPr id="1048677" name="文本框 29"/>
          <p:cNvSpPr txBox="1"/>
          <p:nvPr/>
        </p:nvSpPr>
        <p:spPr>
          <a:xfrm>
            <a:off x="6507285" y="4183832"/>
            <a:ext cx="4579620" cy="281940"/>
          </a:xfrm>
          <a:prstGeom prst="rect">
            <a:avLst/>
          </a:prstGeom>
          <a:noFill/>
        </p:spPr>
        <p:txBody>
          <a:bodyPr wrap="square">
            <a:spAutoFit/>
          </a:bodyPr>
          <a:lstStyle/>
          <a:p>
            <a:endParaRPr lang="zh-CN" altLang="en-US" dirty="0"/>
          </a:p>
        </p:txBody>
      </p:sp>
      <p:sp>
        <p:nvSpPr>
          <p:cNvPr id="4" name="文本框 3"/>
          <p:cNvSpPr txBox="1"/>
          <p:nvPr/>
        </p:nvSpPr>
        <p:spPr>
          <a:xfrm>
            <a:off x="285750" y="838200"/>
            <a:ext cx="7268210" cy="1383030"/>
          </a:xfrm>
          <a:prstGeom prst="rect">
            <a:avLst/>
          </a:prstGeom>
          <a:noFill/>
        </p:spPr>
        <p:txBody>
          <a:bodyPr wrap="square" rtlCol="0">
            <a:spAutoFit/>
          </a:bodyPr>
          <a:p>
            <a:pPr>
              <a:lnSpc>
                <a:spcPct val="120000"/>
              </a:lnSpc>
            </a:pPr>
            <a:r>
              <a:rPr lang="zh-CN" altLang="en-US" sz="1400">
                <a:latin typeface="WPS灵秀黑" charset="-122"/>
                <a:ea typeface="WPS灵秀黑" charset="-122"/>
                <a:cs typeface="WPS灵秀黑" charset="-122"/>
              </a:rPr>
              <a:t>为进一步了解大学生对就业形势的看法及政策支持的影响，我们采访了两位学生。他们分别为一名大四计算机科学与技术专业的入党积极分子和一名大二智能科学专业的入党积极分子，由于其身份，他们对当前就业形势有更深理解。他们的观点提供了鲜活的案例，丰富了本次研究的深度。</a:t>
            </a:r>
            <a:endParaRPr lang="zh-CN" altLang="en-US" sz="1400">
              <a:latin typeface="WPS灵秀黑" charset="-122"/>
              <a:ea typeface="WPS灵秀黑" charset="-122"/>
              <a:cs typeface="WPS灵秀黑" charset="-122"/>
            </a:endParaRPr>
          </a:p>
          <a:p>
            <a:pPr>
              <a:lnSpc>
                <a:spcPct val="120000"/>
              </a:lnSpc>
            </a:pPr>
            <a:r>
              <a:rPr lang="zh-CN" altLang="en-US" sz="1400">
                <a:latin typeface="WPS灵秀黑" charset="-122"/>
                <a:ea typeface="WPS灵秀黑" charset="-122"/>
                <a:cs typeface="WPS灵秀黑" charset="-122"/>
              </a:rPr>
              <a:t>下面两张图为线下采访</a:t>
            </a:r>
            <a:r>
              <a:rPr lang="zh-CN" altLang="en-US" sz="1400">
                <a:latin typeface="WPS灵秀黑" charset="-122"/>
                <a:ea typeface="WPS灵秀黑" charset="-122"/>
                <a:cs typeface="WPS灵秀黑" charset="-122"/>
              </a:rPr>
              <a:t>图</a:t>
            </a:r>
            <a:endParaRPr lang="zh-CN" altLang="en-US" sz="1400">
              <a:latin typeface="WPS灵秀黑" charset="-122"/>
              <a:ea typeface="WPS灵秀黑" charset="-122"/>
              <a:cs typeface="WPS灵秀黑" charset="-122"/>
            </a:endParaRPr>
          </a:p>
        </p:txBody>
      </p:sp>
      <p:sp>
        <p:nvSpPr>
          <p:cNvPr id="6" name="文本框 5"/>
          <p:cNvSpPr txBox="1"/>
          <p:nvPr/>
        </p:nvSpPr>
        <p:spPr>
          <a:xfrm>
            <a:off x="6223000" y="1314450"/>
            <a:ext cx="3048000" cy="299085"/>
          </a:xfrm>
          <a:prstGeom prst="rect">
            <a:avLst/>
          </a:prstGeom>
          <a:noFill/>
        </p:spPr>
        <p:txBody>
          <a:bodyPr wrap="square" rtlCol="0">
            <a:spAutoFit/>
          </a:bodyPr>
          <a:p>
            <a:endParaRPr lang="en-US" altLang="zh-CN"/>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48675"/>
                                        </p:tgtEl>
                                        <p:attrNameLst>
                                          <p:attrName>style.visibility</p:attrName>
                                        </p:attrNameLst>
                                      </p:cBhvr>
                                      <p:to>
                                        <p:strVal val="visible"/>
                                      </p:to>
                                    </p:set>
                                    <p:animEffect transition="in" filter="fade">
                                      <p:cBhvr>
                                        <p:cTn id="7" dur="1000"/>
                                        <p:tgtEl>
                                          <p:spTgt spid="1048675"/>
                                        </p:tgtEl>
                                      </p:cBhvr>
                                    </p:animEffect>
                                    <p:anim calcmode="lin" valueType="num">
                                      <p:cBhvr>
                                        <p:cTn id="8" dur="1000" fill="hold"/>
                                        <p:tgtEl>
                                          <p:spTgt spid="1048675"/>
                                        </p:tgtEl>
                                        <p:attrNameLst>
                                          <p:attrName>ppt_x</p:attrName>
                                        </p:attrNameLst>
                                      </p:cBhvr>
                                      <p:tavLst>
                                        <p:tav tm="0">
                                          <p:val>
                                            <p:strVal val="#ppt_x"/>
                                          </p:val>
                                        </p:tav>
                                        <p:tav tm="100000">
                                          <p:val>
                                            <p:strVal val="#ppt_x"/>
                                          </p:val>
                                        </p:tav>
                                      </p:tavLst>
                                    </p:anim>
                                    <p:anim calcmode="lin" valueType="num">
                                      <p:cBhvr>
                                        <p:cTn id="9" dur="1000" fill="hold"/>
                                        <p:tgtEl>
                                          <p:spTgt spid="1048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676"/>
                                        </p:tgtEl>
                                        <p:attrNameLst>
                                          <p:attrName>style.visibility</p:attrName>
                                        </p:attrNameLst>
                                      </p:cBhvr>
                                      <p:to>
                                        <p:strVal val="visible"/>
                                      </p:to>
                                    </p:set>
                                    <p:animEffect transition="in" filter="fade">
                                      <p:cBhvr>
                                        <p:cTn id="12" dur="1000"/>
                                        <p:tgtEl>
                                          <p:spTgt spid="1048676"/>
                                        </p:tgtEl>
                                      </p:cBhvr>
                                    </p:animEffect>
                                    <p:anim calcmode="lin" valueType="num">
                                      <p:cBhvr>
                                        <p:cTn id="13" dur="1000" fill="hold"/>
                                        <p:tgtEl>
                                          <p:spTgt spid="1048676"/>
                                        </p:tgtEl>
                                        <p:attrNameLst>
                                          <p:attrName>ppt_x</p:attrName>
                                        </p:attrNameLst>
                                      </p:cBhvr>
                                      <p:tavLst>
                                        <p:tav tm="0">
                                          <p:val>
                                            <p:strVal val="#ppt_x"/>
                                          </p:val>
                                        </p:tav>
                                        <p:tav tm="100000">
                                          <p:val>
                                            <p:strVal val="#ppt_x"/>
                                          </p:val>
                                        </p:tav>
                                      </p:tavLst>
                                    </p:anim>
                                    <p:anim calcmode="lin" valueType="num">
                                      <p:cBhvr>
                                        <p:cTn id="14" dur="1000" fill="hold"/>
                                        <p:tgtEl>
                                          <p:spTgt spid="104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5" grpId="0"/>
      <p:bldP spid="1048676" grpId="0"/>
    </p:bldLst>
  </p:timing>
</p:sld>
</file>

<file path=ppt/tags/tag1.xml><?xml version="1.0" encoding="utf-8"?>
<p:tagLst xmlns:p="http://schemas.openxmlformats.org/presentationml/2006/main">
  <p:tag name="KSO_WM_DIAGRAM_VIRTUALLY_FRAME" val="{&quot;height&quot;:228.24614173228346,&quot;left&quot;:44.25,&quot;top&quot;:16.804370078740156,&quot;width&quot;:451.48777559055117}"/>
</p:tagLst>
</file>

<file path=ppt/tags/tag10.xml><?xml version="1.0" encoding="utf-8"?>
<p:tagLst xmlns:p="http://schemas.openxmlformats.org/presentationml/2006/main">
  <p:tag name="KSO_WM_DIAGRAM_VIRTUALLY_FRAME" val="{&quot;height&quot;:279.0031496062992,&quot;left&quot;:190.46141732283462,&quot;top&quot;:93.93070866141733,&quot;width&quot;:538.05}"/>
</p:tagLst>
</file>

<file path=ppt/tags/tag11.xml><?xml version="1.0" encoding="utf-8"?>
<p:tagLst xmlns:p="http://schemas.openxmlformats.org/presentationml/2006/main">
  <p:tag name="KSO_WM_DIAGRAM_VIRTUALLY_FRAME" val="{&quot;height&quot;:279.0031496062992,&quot;left&quot;:190.46141732283462,&quot;top&quot;:93.93070866141733,&quot;width&quot;:538.05}"/>
</p:tagLst>
</file>

<file path=ppt/tags/tag12.xml><?xml version="1.0" encoding="utf-8"?>
<p:tagLst xmlns:p="http://schemas.openxmlformats.org/presentationml/2006/main">
  <p:tag name="KSO_WM_DIAGRAM_VIRTUALLY_FRAME" val="{&quot;height&quot;:279.0031496062992,&quot;left&quot;:190.46141732283462,&quot;top&quot;:93.93070866141733,&quot;width&quot;:538.05}"/>
</p:tagLst>
</file>

<file path=ppt/tags/tag13.xml><?xml version="1.0" encoding="utf-8"?>
<p:tagLst xmlns:p="http://schemas.openxmlformats.org/presentationml/2006/main">
  <p:tag name="KSO_WM_DIAGRAM_VIRTUALLY_FRAME" val="{&quot;height&quot;:279.0031496062992,&quot;left&quot;:190.46141732283462,&quot;top&quot;:93.93070866141733,&quot;width&quot;:538.05}"/>
</p:tagLst>
</file>

<file path=ppt/tags/tag14.xml><?xml version="1.0" encoding="utf-8"?>
<p:tagLst xmlns:p="http://schemas.openxmlformats.org/presentationml/2006/main">
  <p:tag name="KSO_WM_DIAGRAM_VIRTUALLY_FRAME" val="{&quot;height&quot;:279.0031496062992,&quot;left&quot;:190.46141732283462,&quot;top&quot;:93.93070866141733,&quot;width&quot;:538.05}"/>
</p:tagLst>
</file>

<file path=ppt/tags/tag15.xml><?xml version="1.0" encoding="utf-8"?>
<p:tagLst xmlns:p="http://schemas.openxmlformats.org/presentationml/2006/main">
  <p:tag name="KSO_WM_DIAGRAM_VIRTUALLY_FRAME" val="{&quot;height&quot;:279.0031496062992,&quot;left&quot;:190.46141732283462,&quot;top&quot;:93.93070866141733,&quot;width&quot;:538.05}"/>
</p:tagLst>
</file>

<file path=ppt/tags/tag16.xml><?xml version="1.0" encoding="utf-8"?>
<p:tagLst xmlns:p="http://schemas.openxmlformats.org/presentationml/2006/main">
  <p:tag name="KSO_WM_DIAGRAM_VIRTUALLY_FRAME" val="{&quot;height&quot;:279.0031496062992,&quot;left&quot;:190.46141732283462,&quot;top&quot;:93.93070866141733,&quot;width&quot;:538.05}"/>
</p:tagLst>
</file>

<file path=ppt/tags/tag17.xml><?xml version="1.0" encoding="utf-8"?>
<p:tagLst xmlns:p="http://schemas.openxmlformats.org/presentationml/2006/main">
  <p:tag name="KSO_WM_DIAGRAM_VIRTUALLY_FRAME" val="{&quot;height&quot;:279.0031496062992,&quot;left&quot;:190.46141732283462,&quot;top&quot;:93.93070866141733,&quot;width&quot;:538.05}"/>
</p:tagLst>
</file>

<file path=ppt/tags/tag18.xml><?xml version="1.0" encoding="utf-8"?>
<p:tagLst xmlns:p="http://schemas.openxmlformats.org/presentationml/2006/main">
  <p:tag name="KSO_WM_DIAGRAM_VIRTUALLY_FRAME" val="{&quot;height&quot;:279.0031496062992,&quot;left&quot;:190.46141732283462,&quot;top&quot;:93.93070866141733,&quot;width&quot;:538.05}"/>
</p:tagLst>
</file>

<file path=ppt/tags/tag19.xml><?xml version="1.0" encoding="utf-8"?>
<p:tagLst xmlns:p="http://schemas.openxmlformats.org/presentationml/2006/main">
  <p:tag name="KSO_WM_DIAGRAM_VIRTUALLY_FRAME" val="{&quot;height&quot;:279.0031496062992,&quot;left&quot;:190.46141732283462,&quot;top&quot;:93.93070866141733,&quot;width&quot;:538.05}"/>
</p:tagLst>
</file>

<file path=ppt/tags/tag2.xml><?xml version="1.0" encoding="utf-8"?>
<p:tagLst xmlns:p="http://schemas.openxmlformats.org/presentationml/2006/main">
  <p:tag name="KSO_WM_DIAGRAM_VIRTUALLY_FRAME" val="{&quot;height&quot;:228.24614173228346,&quot;left&quot;:44.25,&quot;top&quot;:16.804370078740156,&quot;width&quot;:615.2}"/>
</p:tagLst>
</file>

<file path=ppt/tags/tag20.xml><?xml version="1.0" encoding="utf-8"?>
<p:tagLst xmlns:p="http://schemas.openxmlformats.org/presentationml/2006/main">
  <p:tag name="KSO_WM_DIAGRAM_VIRTUALLY_FRAME" val="{&quot;height&quot;:279.0031496062992,&quot;left&quot;:190.46141732283462,&quot;top&quot;:93.93070866141733,&quot;width&quot;:538.05}"/>
</p:tagLst>
</file>

<file path=ppt/tags/tag21.xml><?xml version="1.0" encoding="utf-8"?>
<p:tagLst xmlns:p="http://schemas.openxmlformats.org/presentationml/2006/main">
  <p:tag name="KSO_WM_DIAGRAM_VIRTUALLY_FRAME" val="{&quot;height&quot;:279.0031496062992,&quot;left&quot;:190.46141732283462,&quot;top&quot;:93.93070866141733,&quot;width&quot;:538.05}"/>
</p:tagLst>
</file>

<file path=ppt/tags/tag22.xml><?xml version="1.0" encoding="utf-8"?>
<p:tagLst xmlns:p="http://schemas.openxmlformats.org/presentationml/2006/main">
  <p:tag name="KSO_WM_DIAGRAM_VIRTUALLY_FRAME" val="{&quot;height&quot;:279.0031496062992,&quot;left&quot;:190.46141732283462,&quot;top&quot;:93.93070866141733,&quot;width&quot;:538.05}"/>
</p:tagLst>
</file>

<file path=ppt/tags/tag23.xml><?xml version="1.0" encoding="utf-8"?>
<p:tagLst xmlns:p="http://schemas.openxmlformats.org/presentationml/2006/main">
  <p:tag name="KSO_WM_DIAGRAM_VIRTUALLY_FRAME" val="{&quot;height&quot;:279.0031496062992,&quot;left&quot;:190.46141732283462,&quot;top&quot;:93.93070866141733,&quot;width&quot;:538.05}"/>
</p:tagLst>
</file>

<file path=ppt/tags/tag24.xml><?xml version="1.0" encoding="utf-8"?>
<p:tagLst xmlns:p="http://schemas.openxmlformats.org/presentationml/2006/main">
  <p:tag name="KSO_WM_DIAGRAM_VIRTUALLY_FRAME" val="{&quot;height&quot;:279.0031496062992,&quot;left&quot;:190.46141732283462,&quot;top&quot;:93.93070866141733,&quot;width&quot;:538.05}"/>
</p:tagLst>
</file>

<file path=ppt/tags/tag25.xml><?xml version="1.0" encoding="utf-8"?>
<p:tagLst xmlns:p="http://schemas.openxmlformats.org/presentationml/2006/main">
  <p:tag name="KSO_WM_DIAGRAM_VIRTUALLY_FRAME" val="{&quot;height&quot;:279.0031496062992,&quot;left&quot;:190.46141732283462,&quot;top&quot;:93.93070866141733,&quot;width&quot;:538.05}"/>
</p:tagLst>
</file>

<file path=ppt/tags/tag26.xml><?xml version="1.0" encoding="utf-8"?>
<p:tagLst xmlns:p="http://schemas.openxmlformats.org/presentationml/2006/main">
  <p:tag name="KSO_WM_DIAGRAM_VIRTUALLY_FRAME" val="{&quot;height&quot;:279.0031496062992,&quot;left&quot;:190.46141732283462,&quot;top&quot;:93.93070866141733,&quot;width&quot;:538.05}"/>
</p:tagLst>
</file>

<file path=ppt/tags/tag27.xml><?xml version="1.0" encoding="utf-8"?>
<p:tagLst xmlns:p="http://schemas.openxmlformats.org/presentationml/2006/main">
  <p:tag name="KSO_WM_DIAGRAM_VIRTUALLY_FRAME" val="{&quot;height&quot;:279.0031496062992,&quot;left&quot;:190.46141732283462,&quot;top&quot;:93.93070866141733,&quot;width&quot;:538.05}"/>
</p:tagLst>
</file>

<file path=ppt/tags/tag28.xml><?xml version="1.0" encoding="utf-8"?>
<p:tagLst xmlns:p="http://schemas.openxmlformats.org/presentationml/2006/main">
  <p:tag name="KSO_WM_DIAGRAM_VIRTUALLY_FRAME" val="{&quot;height&quot;:279.0031496062992,&quot;left&quot;:190.46141732283462,&quot;top&quot;:93.93070866141733,&quot;width&quot;:538.05}"/>
</p:tagLst>
</file>

<file path=ppt/tags/tag29.xml><?xml version="1.0" encoding="utf-8"?>
<p:tagLst xmlns:p="http://schemas.openxmlformats.org/presentationml/2006/main">
  <p:tag name="KSO_WM_DIAGRAM_VIRTUALLY_FRAME" val="{&quot;height&quot;:149.16952755905513,&quot;left&quot;:351.53708661417323,&quot;top&quot;:157.441968503937,&quot;width&quot;:362.024094488189}"/>
</p:tagLst>
</file>

<file path=ppt/tags/tag3.xml><?xml version="1.0" encoding="utf-8"?>
<p:tagLst xmlns:p="http://schemas.openxmlformats.org/presentationml/2006/main">
  <p:tag name="KSO_WM_DIAGRAM_VIRTUALLY_FRAME" val="{&quot;height&quot;:228.24614173228346,&quot;left&quot;:44.25,&quot;top&quot;:16.804370078740156,&quot;width&quot;:615.2}"/>
</p:tagLst>
</file>

<file path=ppt/tags/tag4.xml><?xml version="1.0" encoding="utf-8"?>
<p:tagLst xmlns:p="http://schemas.openxmlformats.org/presentationml/2006/main">
  <p:tag name="KSO_WM_DIAGRAM_VIRTUALLY_FRAME" val="{&quot;height&quot;:228.24614173228346,&quot;left&quot;:44.25,&quot;top&quot;:16.804370078740156,&quot;width&quot;:615.2}"/>
</p:tagLst>
</file>

<file path=ppt/tags/tag5.xml><?xml version="1.0" encoding="utf-8"?>
<p:tagLst xmlns:p="http://schemas.openxmlformats.org/presentationml/2006/main">
  <p:tag name="KSO_WM_DIAGRAM_VIRTUALLY_FRAME" val="{&quot;height&quot;:228.24614173228346,&quot;left&quot;:44.25,&quot;top&quot;:16.804370078740156,&quot;width&quot;:615.2}"/>
</p:tagLst>
</file>

<file path=ppt/tags/tag6.xml><?xml version="1.0" encoding="utf-8"?>
<p:tagLst xmlns:p="http://schemas.openxmlformats.org/presentationml/2006/main">
  <p:tag name="KSO_WM_DIAGRAM_VIRTUALLY_FRAME" val="{&quot;height&quot;:228.24614173228346,&quot;left&quot;:44.25,&quot;top&quot;:16.804370078740156,&quot;width&quot;:451.48777559055117}"/>
</p:tagLst>
</file>

<file path=ppt/tags/tag7.xml><?xml version="1.0" encoding="utf-8"?>
<p:tagLst xmlns:p="http://schemas.openxmlformats.org/presentationml/2006/main">
  <p:tag name="KSO_WM_DIAGRAM_VIRTUALLY_FRAME" val="{&quot;height&quot;:228.24614173228346,&quot;left&quot;:44.25,&quot;top&quot;:16.804370078740156,&quot;width&quot;:615.2}"/>
</p:tagLst>
</file>

<file path=ppt/tags/tag8.xml><?xml version="1.0" encoding="utf-8"?>
<p:tagLst xmlns:p="http://schemas.openxmlformats.org/presentationml/2006/main">
  <p:tag name="KSO_WM_DIAGRAM_VIRTUALLY_FRAME" val="{&quot;height&quot;:228.24614173228346,&quot;left&quot;:44.25,&quot;top&quot;:16.804370078740156,&quot;width&quot;:615.2}"/>
</p:tagLst>
</file>

<file path=ppt/tags/tag9.xml><?xml version="1.0" encoding="utf-8"?>
<p:tagLst xmlns:p="http://schemas.openxmlformats.org/presentationml/2006/main">
  <p:tag name="KSO_WM_DIAGRAM_VIRTUALLY_FRAME" val="{&quot;height&quot;:279.0031496062992,&quot;left&quot;:190.46141732283462,&quot;top&quot;:93.93070866141733,&quot;width&quot;:538.05}"/>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3883</Words>
  <Application>WPS 演示</Application>
  <PresentationFormat>全屏显示(16:9)</PresentationFormat>
  <Paragraphs>241</Paragraphs>
  <Slides>20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20</vt:i4>
      </vt:variant>
    </vt:vector>
  </HeadingPairs>
  <TitlesOfParts>
    <vt:vector size="38" baseType="lpstr">
      <vt:lpstr>Arial</vt:lpstr>
      <vt:lpstr>宋体</vt:lpstr>
      <vt:lpstr>Wingdings</vt:lpstr>
      <vt:lpstr>Impact</vt:lpstr>
      <vt:lpstr>汉仪雅酷黑简</vt:lpstr>
      <vt:lpstr>微软雅黑</vt:lpstr>
      <vt:lpstr>Calibri</vt:lpstr>
      <vt:lpstr>华文中宋</vt:lpstr>
      <vt:lpstr>Calibri</vt:lpstr>
      <vt:lpstr>等线</vt:lpstr>
      <vt:lpstr>WPS灵秀黑</vt:lpstr>
      <vt:lpstr>黑体</vt:lpstr>
      <vt:lpstr>Times New Roman</vt:lpstr>
      <vt:lpstr>Bahnschrift SemiLight Condensed</vt:lpstr>
      <vt:lpstr>Arial Unicode MS</vt:lpstr>
      <vt:lpstr>Calibri Light</vt:lpstr>
      <vt:lpstr>Arial Black</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dc:creator>
  <cp:lastModifiedBy>黄红洲</cp:lastModifiedBy>
  <cp:revision>88</cp:revision>
  <dcterms:created xsi:type="dcterms:W3CDTF">2016-12-23T12:18:00Z</dcterms:created>
  <dcterms:modified xsi:type="dcterms:W3CDTF">2025-09-17T09:06:55Z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442655C3B5214F06B8428B1F2F9F7C1E</vt:lpwstr>
  </property>
</Properties>
</file>